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6" r:id="rId3"/>
    <p:sldId id="268" r:id="rId4"/>
    <p:sldId id="265" r:id="rId5"/>
    <p:sldId id="267" r:id="rId6"/>
    <p:sldId id="259" r:id="rId7"/>
    <p:sldId id="261" r:id="rId8"/>
    <p:sldId id="263" r:id="rId9"/>
    <p:sldId id="264" r:id="rId10"/>
    <p:sldId id="257" r:id="rId11"/>
    <p:sldId id="258" r:id="rId12"/>
    <p:sldId id="260"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3" d="100"/>
          <a:sy n="73" d="100"/>
        </p:scale>
        <p:origin x="66" y="3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631A0-690C-44B5-BD8D-820BBBD3B972}" type="datetimeFigureOut">
              <a:rPr lang="en-US" smtClean="0"/>
              <a:t>9/13/2016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4B7BC7-889C-46A6-BE11-FFA10487BA16}" type="slidenum">
              <a:rPr lang="en-US" smtClean="0"/>
              <a:t>‹#›</a:t>
            </a:fld>
            <a:endParaRPr lang="en-US"/>
          </a:p>
        </p:txBody>
      </p:sp>
    </p:spTree>
    <p:extLst>
      <p:ext uri="{BB962C8B-B14F-4D97-AF65-F5344CB8AC3E}">
        <p14:creationId xmlns:p14="http://schemas.microsoft.com/office/powerpoint/2010/main" val="1054022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Walk students through</a:t>
            </a:r>
            <a:r>
              <a:rPr lang="en-US" baseline="0" dirty="0" smtClean="0"/>
              <a:t> these or similar examples. Make explicit note of the fact that numbers have to carry over to lead into the next slide.</a:t>
            </a:r>
            <a:endParaRPr lang="en-US" dirty="0"/>
          </a:p>
        </p:txBody>
      </p:sp>
      <p:sp>
        <p:nvSpPr>
          <p:cNvPr id="4" name="Slide Number Placeholder 3"/>
          <p:cNvSpPr>
            <a:spLocks noGrp="1"/>
          </p:cNvSpPr>
          <p:nvPr>
            <p:ph type="sldNum" sz="quarter" idx="10"/>
          </p:nvPr>
        </p:nvSpPr>
        <p:spPr/>
        <p:txBody>
          <a:bodyPr/>
          <a:lstStyle/>
          <a:p>
            <a:fld id="{464B7BC7-889C-46A6-BE11-FFA10487BA16}" type="slidenum">
              <a:rPr lang="en-US" smtClean="0"/>
              <a:t>6</a:t>
            </a:fld>
            <a:endParaRPr lang="en-US"/>
          </a:p>
        </p:txBody>
      </p:sp>
    </p:spTree>
    <p:extLst>
      <p:ext uri="{BB962C8B-B14F-4D97-AF65-F5344CB8AC3E}">
        <p14:creationId xmlns:p14="http://schemas.microsoft.com/office/powerpoint/2010/main" val="403094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are the logical commands (along with their inverses) that can be built with transistors. While most logic gates now just use a large combination of NAND gates (NOT AND) due to the simplicity of components for building that, the overall concept on this slide is still true. While humans can think abstractly and do things like carry numbers, computers have to build abstraction from basic units (like with bits and representing data).</a:t>
            </a:r>
            <a:endParaRPr lang="en-US" dirty="0"/>
          </a:p>
        </p:txBody>
      </p:sp>
      <p:sp>
        <p:nvSpPr>
          <p:cNvPr id="4" name="Slide Number Placeholder 3"/>
          <p:cNvSpPr>
            <a:spLocks noGrp="1"/>
          </p:cNvSpPr>
          <p:nvPr>
            <p:ph type="sldNum" sz="quarter" idx="10"/>
          </p:nvPr>
        </p:nvSpPr>
        <p:spPr/>
        <p:txBody>
          <a:bodyPr/>
          <a:lstStyle/>
          <a:p>
            <a:fld id="{464B7BC7-889C-46A6-BE11-FFA10487BA16}" type="slidenum">
              <a:rPr lang="en-US" smtClean="0"/>
              <a:t>7</a:t>
            </a:fld>
            <a:endParaRPr lang="en-US"/>
          </a:p>
        </p:txBody>
      </p:sp>
    </p:spTree>
    <p:extLst>
      <p:ext uri="{BB962C8B-B14F-4D97-AF65-F5344CB8AC3E}">
        <p14:creationId xmlns:p14="http://schemas.microsoft.com/office/powerpoint/2010/main" val="1257857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a:t>
            </a:r>
            <a:r>
              <a:rPr lang="en-US" baseline="0" dirty="0" smtClean="0"/>
              <a:t> a sentence or two that connects this slide and topic with logic gates</a:t>
            </a:r>
            <a:endParaRPr lang="en-US" dirty="0"/>
          </a:p>
        </p:txBody>
      </p:sp>
      <p:sp>
        <p:nvSpPr>
          <p:cNvPr id="4" name="Slide Number Placeholder 3"/>
          <p:cNvSpPr>
            <a:spLocks noGrp="1"/>
          </p:cNvSpPr>
          <p:nvPr>
            <p:ph type="sldNum" sz="quarter" idx="10"/>
          </p:nvPr>
        </p:nvSpPr>
        <p:spPr/>
        <p:txBody>
          <a:bodyPr/>
          <a:lstStyle/>
          <a:p>
            <a:fld id="{464B7BC7-889C-46A6-BE11-FFA10487BA16}" type="slidenum">
              <a:rPr lang="en-US" smtClean="0"/>
              <a:t>10</a:t>
            </a:fld>
            <a:endParaRPr lang="en-US"/>
          </a:p>
        </p:txBody>
      </p:sp>
    </p:spTree>
    <p:extLst>
      <p:ext uri="{BB962C8B-B14F-4D97-AF65-F5344CB8AC3E}">
        <p14:creationId xmlns:p14="http://schemas.microsoft.com/office/powerpoint/2010/main" val="1834560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A34D88C-D4E3-4219-A5EF-5DC66D0B6CAC}" type="datetimeFigureOut">
              <a:rPr lang="en-US" smtClean="0"/>
              <a:t>9/13/2016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4A2FE-958C-4E83-A564-1BCEF62AC60E}" type="slidenum">
              <a:rPr lang="en-US" smtClean="0"/>
              <a:t>‹#›</a:t>
            </a:fld>
            <a:endParaRPr lang="en-US"/>
          </a:p>
        </p:txBody>
      </p:sp>
    </p:spTree>
    <p:extLst>
      <p:ext uri="{BB962C8B-B14F-4D97-AF65-F5344CB8AC3E}">
        <p14:creationId xmlns:p14="http://schemas.microsoft.com/office/powerpoint/2010/main" val="3344387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34D88C-D4E3-4219-A5EF-5DC66D0B6CAC}" type="datetimeFigureOut">
              <a:rPr lang="en-US" smtClean="0"/>
              <a:t>9/13/2016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4A2FE-958C-4E83-A564-1BCEF62AC60E}" type="slidenum">
              <a:rPr lang="en-US" smtClean="0"/>
              <a:t>‹#›</a:t>
            </a:fld>
            <a:endParaRPr lang="en-US"/>
          </a:p>
        </p:txBody>
      </p:sp>
    </p:spTree>
    <p:extLst>
      <p:ext uri="{BB962C8B-B14F-4D97-AF65-F5344CB8AC3E}">
        <p14:creationId xmlns:p14="http://schemas.microsoft.com/office/powerpoint/2010/main" val="2072506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34D88C-D4E3-4219-A5EF-5DC66D0B6CAC}" type="datetimeFigureOut">
              <a:rPr lang="en-US" smtClean="0"/>
              <a:t>9/13/2016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4A2FE-958C-4E83-A564-1BCEF62AC60E}" type="slidenum">
              <a:rPr lang="en-US" smtClean="0"/>
              <a:t>‹#›</a:t>
            </a:fld>
            <a:endParaRPr lang="en-US"/>
          </a:p>
        </p:txBody>
      </p:sp>
    </p:spTree>
    <p:extLst>
      <p:ext uri="{BB962C8B-B14F-4D97-AF65-F5344CB8AC3E}">
        <p14:creationId xmlns:p14="http://schemas.microsoft.com/office/powerpoint/2010/main" val="914614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34D88C-D4E3-4219-A5EF-5DC66D0B6CAC}" type="datetimeFigureOut">
              <a:rPr lang="en-US" smtClean="0"/>
              <a:t>9/13/2016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4A2FE-958C-4E83-A564-1BCEF62AC60E}" type="slidenum">
              <a:rPr lang="en-US" smtClean="0"/>
              <a:t>‹#›</a:t>
            </a:fld>
            <a:endParaRPr lang="en-US"/>
          </a:p>
        </p:txBody>
      </p:sp>
    </p:spTree>
    <p:extLst>
      <p:ext uri="{BB962C8B-B14F-4D97-AF65-F5344CB8AC3E}">
        <p14:creationId xmlns:p14="http://schemas.microsoft.com/office/powerpoint/2010/main" val="817901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34D88C-D4E3-4219-A5EF-5DC66D0B6CAC}" type="datetimeFigureOut">
              <a:rPr lang="en-US" smtClean="0"/>
              <a:t>9/13/2016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4A2FE-958C-4E83-A564-1BCEF62AC60E}" type="slidenum">
              <a:rPr lang="en-US" smtClean="0"/>
              <a:t>‹#›</a:t>
            </a:fld>
            <a:endParaRPr lang="en-US"/>
          </a:p>
        </p:txBody>
      </p:sp>
    </p:spTree>
    <p:extLst>
      <p:ext uri="{BB962C8B-B14F-4D97-AF65-F5344CB8AC3E}">
        <p14:creationId xmlns:p14="http://schemas.microsoft.com/office/powerpoint/2010/main" val="2641446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A34D88C-D4E3-4219-A5EF-5DC66D0B6CAC}" type="datetimeFigureOut">
              <a:rPr lang="en-US" smtClean="0"/>
              <a:t>9/13/2016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4A2FE-958C-4E83-A564-1BCEF62AC60E}" type="slidenum">
              <a:rPr lang="en-US" smtClean="0"/>
              <a:t>‹#›</a:t>
            </a:fld>
            <a:endParaRPr lang="en-US"/>
          </a:p>
        </p:txBody>
      </p:sp>
    </p:spTree>
    <p:extLst>
      <p:ext uri="{BB962C8B-B14F-4D97-AF65-F5344CB8AC3E}">
        <p14:creationId xmlns:p14="http://schemas.microsoft.com/office/powerpoint/2010/main" val="832296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A34D88C-D4E3-4219-A5EF-5DC66D0B6CAC}" type="datetimeFigureOut">
              <a:rPr lang="en-US" smtClean="0"/>
              <a:t>9/13/2016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4A2FE-958C-4E83-A564-1BCEF62AC60E}" type="slidenum">
              <a:rPr lang="en-US" smtClean="0"/>
              <a:t>‹#›</a:t>
            </a:fld>
            <a:endParaRPr lang="en-US"/>
          </a:p>
        </p:txBody>
      </p:sp>
    </p:spTree>
    <p:extLst>
      <p:ext uri="{BB962C8B-B14F-4D97-AF65-F5344CB8AC3E}">
        <p14:creationId xmlns:p14="http://schemas.microsoft.com/office/powerpoint/2010/main" val="2392006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A34D88C-D4E3-4219-A5EF-5DC66D0B6CAC}" type="datetimeFigureOut">
              <a:rPr lang="en-US" smtClean="0"/>
              <a:t>9/13/2016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E4A2FE-958C-4E83-A564-1BCEF62AC60E}" type="slidenum">
              <a:rPr lang="en-US" smtClean="0"/>
              <a:t>‹#›</a:t>
            </a:fld>
            <a:endParaRPr lang="en-US"/>
          </a:p>
        </p:txBody>
      </p:sp>
    </p:spTree>
    <p:extLst>
      <p:ext uri="{BB962C8B-B14F-4D97-AF65-F5344CB8AC3E}">
        <p14:creationId xmlns:p14="http://schemas.microsoft.com/office/powerpoint/2010/main" val="2144401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34D88C-D4E3-4219-A5EF-5DC66D0B6CAC}" type="datetimeFigureOut">
              <a:rPr lang="en-US" smtClean="0"/>
              <a:t>9/13/2016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E4A2FE-958C-4E83-A564-1BCEF62AC60E}" type="slidenum">
              <a:rPr lang="en-US" smtClean="0"/>
              <a:t>‹#›</a:t>
            </a:fld>
            <a:endParaRPr lang="en-US"/>
          </a:p>
        </p:txBody>
      </p:sp>
    </p:spTree>
    <p:extLst>
      <p:ext uri="{BB962C8B-B14F-4D97-AF65-F5344CB8AC3E}">
        <p14:creationId xmlns:p14="http://schemas.microsoft.com/office/powerpoint/2010/main" val="3814374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34D88C-D4E3-4219-A5EF-5DC66D0B6CAC}" type="datetimeFigureOut">
              <a:rPr lang="en-US" smtClean="0"/>
              <a:t>9/13/2016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4A2FE-958C-4E83-A564-1BCEF62AC60E}" type="slidenum">
              <a:rPr lang="en-US" smtClean="0"/>
              <a:t>‹#›</a:t>
            </a:fld>
            <a:endParaRPr lang="en-US"/>
          </a:p>
        </p:txBody>
      </p:sp>
    </p:spTree>
    <p:extLst>
      <p:ext uri="{BB962C8B-B14F-4D97-AF65-F5344CB8AC3E}">
        <p14:creationId xmlns:p14="http://schemas.microsoft.com/office/powerpoint/2010/main" val="3227414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34D88C-D4E3-4219-A5EF-5DC66D0B6CAC}" type="datetimeFigureOut">
              <a:rPr lang="en-US" smtClean="0"/>
              <a:t>9/13/2016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4A2FE-958C-4E83-A564-1BCEF62AC60E}" type="slidenum">
              <a:rPr lang="en-US" smtClean="0"/>
              <a:t>‹#›</a:t>
            </a:fld>
            <a:endParaRPr lang="en-US"/>
          </a:p>
        </p:txBody>
      </p:sp>
    </p:spTree>
    <p:extLst>
      <p:ext uri="{BB962C8B-B14F-4D97-AF65-F5344CB8AC3E}">
        <p14:creationId xmlns:p14="http://schemas.microsoft.com/office/powerpoint/2010/main" val="2957028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34D88C-D4E3-4219-A5EF-5DC66D0B6CAC}" type="datetimeFigureOut">
              <a:rPr lang="en-US" smtClean="0"/>
              <a:t>9/13/2016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E4A2FE-958C-4E83-A564-1BCEF62AC60E}" type="slidenum">
              <a:rPr lang="en-US" smtClean="0"/>
              <a:t>‹#›</a:t>
            </a:fld>
            <a:endParaRPr lang="en-US"/>
          </a:p>
        </p:txBody>
      </p:sp>
    </p:spTree>
    <p:extLst>
      <p:ext uri="{BB962C8B-B14F-4D97-AF65-F5344CB8AC3E}">
        <p14:creationId xmlns:p14="http://schemas.microsoft.com/office/powerpoint/2010/main" val="3416613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gif"/><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Recitation 1</a:t>
            </a:r>
            <a:endParaRPr lang="en-US" dirty="0"/>
          </a:p>
        </p:txBody>
      </p:sp>
      <p:sp>
        <p:nvSpPr>
          <p:cNvPr id="3" name="Subtitle 2"/>
          <p:cNvSpPr>
            <a:spLocks noGrp="1"/>
          </p:cNvSpPr>
          <p:nvPr>
            <p:ph type="subTitle" idx="1"/>
          </p:nvPr>
        </p:nvSpPr>
        <p:spPr/>
        <p:txBody>
          <a:bodyPr/>
          <a:lstStyle/>
          <a:p>
            <a:r>
              <a:rPr lang="en-US" dirty="0" smtClean="0"/>
              <a:t>Mini Lecture</a:t>
            </a:r>
            <a:endParaRPr lang="en-US" dirty="0"/>
          </a:p>
        </p:txBody>
      </p:sp>
    </p:spTree>
    <p:extLst>
      <p:ext uri="{BB962C8B-B14F-4D97-AF65-F5344CB8AC3E}">
        <p14:creationId xmlns:p14="http://schemas.microsoft.com/office/powerpoint/2010/main" val="1136740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from lecture</a:t>
            </a:r>
            <a:endParaRPr lang="en-US" dirty="0"/>
          </a:p>
        </p:txBody>
      </p:sp>
      <p:sp>
        <p:nvSpPr>
          <p:cNvPr id="3" name="Content Placeholder 2"/>
          <p:cNvSpPr>
            <a:spLocks noGrp="1"/>
          </p:cNvSpPr>
          <p:nvPr>
            <p:ph idx="1"/>
          </p:nvPr>
        </p:nvSpPr>
        <p:spPr/>
        <p:txBody>
          <a:bodyPr/>
          <a:lstStyle/>
          <a:p>
            <a:r>
              <a:rPr lang="en-US" dirty="0" smtClean="0"/>
              <a:t>There are different systems for storing different kinds of data</a:t>
            </a:r>
          </a:p>
          <a:p>
            <a:r>
              <a:rPr lang="en-US" dirty="0" smtClean="0"/>
              <a:t>Some kinds of data have multiple systems for storage</a:t>
            </a:r>
          </a:p>
          <a:p>
            <a:pPr lvl="1"/>
            <a:r>
              <a:rPr lang="en-US" dirty="0" smtClean="0"/>
              <a:t>Example: Signed Integers</a:t>
            </a:r>
            <a:endParaRPr lang="en-US" dirty="0"/>
          </a:p>
        </p:txBody>
      </p:sp>
    </p:spTree>
    <p:extLst>
      <p:ext uri="{BB962C8B-B14F-4D97-AF65-F5344CB8AC3E}">
        <p14:creationId xmlns:p14="http://schemas.microsoft.com/office/powerpoint/2010/main" val="34556866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One’s Compliment vs Two’s Compliment</a:t>
            </a:r>
            <a:endParaRPr lang="en-US" dirty="0"/>
          </a:p>
        </p:txBody>
      </p:sp>
      <p:sp>
        <p:nvSpPr>
          <p:cNvPr id="5" name="Text Placeholder 4"/>
          <p:cNvSpPr>
            <a:spLocks noGrp="1"/>
          </p:cNvSpPr>
          <p:nvPr>
            <p:ph type="body" idx="1"/>
          </p:nvPr>
        </p:nvSpPr>
        <p:spPr/>
        <p:txBody>
          <a:bodyPr/>
          <a:lstStyle/>
          <a:p>
            <a:r>
              <a:rPr lang="en-US" dirty="0" smtClean="0"/>
              <a:t>One’s Compliment</a:t>
            </a:r>
            <a:endParaRPr lang="en-US" dirty="0"/>
          </a:p>
        </p:txBody>
      </p:sp>
      <p:sp>
        <p:nvSpPr>
          <p:cNvPr id="6" name="Content Placeholder 5"/>
          <p:cNvSpPr>
            <a:spLocks noGrp="1"/>
          </p:cNvSpPr>
          <p:nvPr>
            <p:ph sz="half" idx="2"/>
          </p:nvPr>
        </p:nvSpPr>
        <p:spPr/>
        <p:txBody>
          <a:bodyPr/>
          <a:lstStyle/>
          <a:p>
            <a:r>
              <a:rPr lang="en-US" dirty="0" smtClean="0"/>
              <a:t>Leftmost bit is sign</a:t>
            </a:r>
          </a:p>
          <a:p>
            <a:r>
              <a:rPr lang="en-US" dirty="0" smtClean="0"/>
              <a:t>Negative numbers count “down” from all 1’s</a:t>
            </a:r>
          </a:p>
          <a:p>
            <a:r>
              <a:rPr lang="en-US" dirty="0" smtClean="0"/>
              <a:t>1111 = -0</a:t>
            </a:r>
          </a:p>
          <a:p>
            <a:r>
              <a:rPr lang="en-US" dirty="0" smtClean="0"/>
              <a:t>1110 = -1</a:t>
            </a:r>
          </a:p>
          <a:p>
            <a:r>
              <a:rPr lang="en-US" dirty="0" smtClean="0"/>
              <a:t>1101 = -2</a:t>
            </a:r>
          </a:p>
          <a:p>
            <a:r>
              <a:rPr lang="en-US" dirty="0" smtClean="0"/>
              <a:t>Positive numbers count normally</a:t>
            </a:r>
            <a:endParaRPr lang="en-US" dirty="0"/>
          </a:p>
        </p:txBody>
      </p:sp>
      <p:sp>
        <p:nvSpPr>
          <p:cNvPr id="7" name="Text Placeholder 6"/>
          <p:cNvSpPr>
            <a:spLocks noGrp="1"/>
          </p:cNvSpPr>
          <p:nvPr>
            <p:ph type="body" sz="quarter" idx="3"/>
          </p:nvPr>
        </p:nvSpPr>
        <p:spPr/>
        <p:txBody>
          <a:bodyPr/>
          <a:lstStyle/>
          <a:p>
            <a:r>
              <a:rPr lang="en-US" dirty="0" smtClean="0"/>
              <a:t>Two’s Compliment</a:t>
            </a:r>
            <a:endParaRPr lang="en-US" dirty="0"/>
          </a:p>
        </p:txBody>
      </p:sp>
      <p:sp>
        <p:nvSpPr>
          <p:cNvPr id="8" name="Content Placeholder 7"/>
          <p:cNvSpPr>
            <a:spLocks noGrp="1"/>
          </p:cNvSpPr>
          <p:nvPr>
            <p:ph sz="quarter" idx="4"/>
          </p:nvPr>
        </p:nvSpPr>
        <p:spPr/>
        <p:txBody>
          <a:bodyPr/>
          <a:lstStyle/>
          <a:p>
            <a:r>
              <a:rPr lang="en-US" dirty="0" smtClean="0"/>
              <a:t>Leftmost bit is sign</a:t>
            </a:r>
          </a:p>
          <a:p>
            <a:r>
              <a:rPr lang="en-US" dirty="0" smtClean="0"/>
              <a:t>Negative numbers count “down” from all 1’s</a:t>
            </a:r>
          </a:p>
          <a:p>
            <a:r>
              <a:rPr lang="en-US" dirty="0" smtClean="0"/>
              <a:t>1111 = -1</a:t>
            </a:r>
          </a:p>
          <a:p>
            <a:r>
              <a:rPr lang="en-US" dirty="0" smtClean="0"/>
              <a:t>1110 = -2</a:t>
            </a:r>
          </a:p>
          <a:p>
            <a:r>
              <a:rPr lang="en-US" dirty="0" smtClean="0"/>
              <a:t>1101 = -3</a:t>
            </a:r>
          </a:p>
          <a:p>
            <a:r>
              <a:rPr lang="en-US" dirty="0" smtClean="0"/>
              <a:t>Positive numbers count normally</a:t>
            </a:r>
            <a:endParaRPr lang="en-US" dirty="0"/>
          </a:p>
        </p:txBody>
      </p:sp>
    </p:spTree>
    <p:extLst>
      <p:ext uri="{BB962C8B-B14F-4D97-AF65-F5344CB8AC3E}">
        <p14:creationId xmlns:p14="http://schemas.microsoft.com/office/powerpoint/2010/main" val="2114876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Why two different systems?</a:t>
            </a:r>
            <a:endParaRPr lang="en-US" dirty="0"/>
          </a:p>
        </p:txBody>
      </p:sp>
      <p:sp>
        <p:nvSpPr>
          <p:cNvPr id="8" name="Content Placeholder 7"/>
          <p:cNvSpPr>
            <a:spLocks noGrp="1"/>
          </p:cNvSpPr>
          <p:nvPr>
            <p:ph idx="1"/>
          </p:nvPr>
        </p:nvSpPr>
        <p:spPr/>
        <p:txBody>
          <a:bodyPr/>
          <a:lstStyle/>
          <a:p>
            <a:r>
              <a:rPr lang="en-US" dirty="0" smtClean="0"/>
              <a:t>Early computer systems used one’s compliment</a:t>
            </a:r>
          </a:p>
          <a:p>
            <a:r>
              <a:rPr lang="en-US" dirty="0" smtClean="0"/>
              <a:t>Engineers figured out that two’s compliment arithmetic was the same as signed integer arithmetic</a:t>
            </a:r>
          </a:p>
          <a:p>
            <a:pPr lvl="1"/>
            <a:r>
              <a:rPr lang="en-US" dirty="0" smtClean="0"/>
              <a:t>Saves resources in many ways</a:t>
            </a:r>
          </a:p>
          <a:p>
            <a:r>
              <a:rPr lang="en-US" dirty="0" smtClean="0"/>
              <a:t>Many old systems were already the basis for subsequent systems</a:t>
            </a:r>
          </a:p>
          <a:p>
            <a:pPr lvl="1"/>
            <a:r>
              <a:rPr lang="en-US" dirty="0" smtClean="0"/>
              <a:t>One’s compliment stuck around</a:t>
            </a:r>
          </a:p>
          <a:p>
            <a:pPr lvl="1"/>
            <a:r>
              <a:rPr lang="en-US" dirty="0" smtClean="0"/>
              <a:t>Most modern computers use two’s compliment now</a:t>
            </a:r>
            <a:endParaRPr lang="en-US" dirty="0"/>
          </a:p>
        </p:txBody>
      </p:sp>
    </p:spTree>
    <p:extLst>
      <p:ext uri="{BB962C8B-B14F-4D97-AF65-F5344CB8AC3E}">
        <p14:creationId xmlns:p14="http://schemas.microsoft.com/office/powerpoint/2010/main" val="425029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a:t>
            </a:r>
            <a:endParaRPr lang="en-US" dirty="0"/>
          </a:p>
        </p:txBody>
      </p:sp>
      <p:sp>
        <p:nvSpPr>
          <p:cNvPr id="3" name="Content Placeholder 2"/>
          <p:cNvSpPr>
            <a:spLocks noGrp="1"/>
          </p:cNvSpPr>
          <p:nvPr>
            <p:ph idx="1"/>
          </p:nvPr>
        </p:nvSpPr>
        <p:spPr/>
        <p:txBody>
          <a:bodyPr/>
          <a:lstStyle/>
          <a:p>
            <a:r>
              <a:rPr lang="en-US" dirty="0" smtClean="0"/>
              <a:t>We’ll think about different systems for storage</a:t>
            </a:r>
          </a:p>
          <a:p>
            <a:pPr lvl="1"/>
            <a:r>
              <a:rPr lang="en-US" dirty="0" smtClean="0"/>
              <a:t>Numbers</a:t>
            </a:r>
          </a:p>
          <a:p>
            <a:pPr lvl="1"/>
            <a:r>
              <a:rPr lang="en-US" dirty="0" smtClean="0"/>
              <a:t>Characters</a:t>
            </a:r>
          </a:p>
          <a:p>
            <a:r>
              <a:rPr lang="en-US" dirty="0" smtClean="0"/>
              <a:t>We will write some very basic code in MATLAB to get used to using it</a:t>
            </a:r>
            <a:endParaRPr lang="en-US" dirty="0"/>
          </a:p>
        </p:txBody>
      </p:sp>
    </p:spTree>
    <p:extLst>
      <p:ext uri="{BB962C8B-B14F-4D97-AF65-F5344CB8AC3E}">
        <p14:creationId xmlns:p14="http://schemas.microsoft.com/office/powerpoint/2010/main" val="14325810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sp>
        <p:nvSpPr>
          <p:cNvPr id="3" name="Content Placeholder 2"/>
          <p:cNvSpPr>
            <a:spLocks noGrp="1"/>
          </p:cNvSpPr>
          <p:nvPr>
            <p:ph idx="1"/>
          </p:nvPr>
        </p:nvSpPr>
        <p:spPr>
          <a:xfrm>
            <a:off x="838199" y="1825625"/>
            <a:ext cx="10996749" cy="4351338"/>
          </a:xfrm>
        </p:spPr>
        <p:txBody>
          <a:bodyPr>
            <a:normAutofit lnSpcReduction="10000"/>
          </a:bodyPr>
          <a:lstStyle/>
          <a:p>
            <a:r>
              <a:rPr lang="en-US" dirty="0" smtClean="0"/>
              <a:t>Name : </a:t>
            </a:r>
            <a:r>
              <a:rPr lang="en-US" dirty="0" err="1" smtClean="0"/>
              <a:t>Hyungjoo</a:t>
            </a:r>
            <a:r>
              <a:rPr lang="en-US" dirty="0" smtClean="0"/>
              <a:t> Choi</a:t>
            </a:r>
          </a:p>
          <a:p>
            <a:r>
              <a:rPr lang="en-US" dirty="0" smtClean="0"/>
              <a:t>Originally from Korea</a:t>
            </a:r>
          </a:p>
          <a:p>
            <a:endParaRPr lang="en-US" dirty="0"/>
          </a:p>
          <a:p>
            <a:r>
              <a:rPr lang="en-US" dirty="0" smtClean="0"/>
              <a:t>Education</a:t>
            </a:r>
          </a:p>
          <a:p>
            <a:r>
              <a:rPr lang="en-US" dirty="0" smtClean="0"/>
              <a:t>B.S. in Naval Architecture and Ocean Engineering – Exchange Student at Murray State University in KY</a:t>
            </a:r>
          </a:p>
          <a:p>
            <a:r>
              <a:rPr lang="en-US" dirty="0" smtClean="0"/>
              <a:t>M.S. in Civil/Material Engineering at University of Alabama in Huntsville</a:t>
            </a:r>
          </a:p>
          <a:p>
            <a:r>
              <a:rPr lang="en-US" dirty="0" smtClean="0"/>
              <a:t>M.S. in Civil/Structural Engineering at Iowa State University</a:t>
            </a:r>
          </a:p>
          <a:p>
            <a:r>
              <a:rPr lang="en-US" dirty="0" smtClean="0"/>
              <a:t>Obtaining </a:t>
            </a:r>
            <a:r>
              <a:rPr lang="en-US" dirty="0" err="1" smtClean="0"/>
              <a:t>Ph.D</a:t>
            </a:r>
            <a:r>
              <a:rPr lang="en-US" dirty="0" smtClean="0"/>
              <a:t> at Rutgers in Civil/Structural Engineering</a:t>
            </a:r>
          </a:p>
          <a:p>
            <a:endParaRPr lang="en-US" dirty="0"/>
          </a:p>
        </p:txBody>
      </p:sp>
      <p:pic>
        <p:nvPicPr>
          <p:cNvPr id="1026" name="Picture 2" descr="Image result for university of alabama huntsvil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5062" y="318614"/>
            <a:ext cx="3981359" cy="13720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iowa state universit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8314" y="1535496"/>
            <a:ext cx="2882053" cy="20606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rutgers universit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14201" y="2118195"/>
            <a:ext cx="4174581" cy="124545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urray state universit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5788" y="369614"/>
            <a:ext cx="2980509" cy="101959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hosun universit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81332" y="111508"/>
            <a:ext cx="1568722" cy="1579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37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 – Structural Engineer</a:t>
            </a:r>
            <a:endParaRPr lang="en-US" dirty="0"/>
          </a:p>
        </p:txBody>
      </p:sp>
      <p:sp>
        <p:nvSpPr>
          <p:cNvPr id="3" name="Content Placeholder 2"/>
          <p:cNvSpPr>
            <a:spLocks noGrp="1"/>
          </p:cNvSpPr>
          <p:nvPr>
            <p:ph idx="1"/>
          </p:nvPr>
        </p:nvSpPr>
        <p:spPr/>
        <p:txBody>
          <a:bodyPr/>
          <a:lstStyle/>
          <a:p>
            <a:endParaRPr lang="en-US"/>
          </a:p>
        </p:txBody>
      </p:sp>
      <p:pic>
        <p:nvPicPr>
          <p:cNvPr id="4" name="Picture 14" descr="MRF1"/>
          <p:cNvPicPr>
            <a:picLocks noChangeAspect="1" noChangeArrowheads="1"/>
          </p:cNvPicPr>
          <p:nvPr/>
        </p:nvPicPr>
        <p:blipFill>
          <a:blip r:embed="rId2" cstate="print">
            <a:extLst>
              <a:ext uri="{28A0092B-C50C-407E-A947-70E740481C1C}">
                <a14:useLocalDpi xmlns:a14="http://schemas.microsoft.com/office/drawing/2010/main" val="0"/>
              </a:ext>
            </a:extLst>
          </a:blip>
          <a:srcRect l="10649" r="10649" b="3725"/>
          <a:stretch>
            <a:fillRect/>
          </a:stretch>
        </p:blipFill>
        <p:spPr bwMode="auto">
          <a:xfrm>
            <a:off x="430577" y="1690688"/>
            <a:ext cx="2828768" cy="4945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Image result for high rise building ny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4477" y="1690688"/>
            <a:ext cx="4638493" cy="30923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brid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61672" y="3285388"/>
            <a:ext cx="4468029" cy="3351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17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t>Course Meeting Times</a:t>
            </a:r>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374324974"/>
              </p:ext>
            </p:extLst>
          </p:nvPr>
        </p:nvGraphicFramePr>
        <p:xfrm>
          <a:off x="628650" y="1690689"/>
          <a:ext cx="7829550" cy="4117324"/>
        </p:xfrm>
        <a:graphic>
          <a:graphicData uri="http://schemas.openxmlformats.org/drawingml/2006/table">
            <a:tbl>
              <a:tblPr firstRow="1" firstCol="1" bandRow="1">
                <a:tableStyleId>{5C22544A-7EE6-4342-B048-85BDC9FD1C3A}</a:tableStyleId>
              </a:tblPr>
              <a:tblGrid>
                <a:gridCol w="756335"/>
                <a:gridCol w="1064786"/>
                <a:gridCol w="988729"/>
                <a:gridCol w="1292953"/>
                <a:gridCol w="912672"/>
                <a:gridCol w="912672"/>
                <a:gridCol w="836617"/>
                <a:gridCol w="1064786"/>
              </a:tblGrid>
              <a:tr h="388893">
                <a:tc>
                  <a:txBody>
                    <a:bodyPr/>
                    <a:lstStyle/>
                    <a:p>
                      <a:pPr marL="0" marR="0" indent="0" algn="l">
                        <a:lnSpc>
                          <a:spcPct val="107000"/>
                        </a:lnSpc>
                        <a:spcBef>
                          <a:spcPts val="0"/>
                        </a:spcBef>
                        <a:spcAft>
                          <a:spcPts val="0"/>
                        </a:spcAft>
                      </a:pPr>
                      <a:r>
                        <a:rPr lang="en-US" sz="1200" dirty="0">
                          <a:effectLst/>
                        </a:rPr>
                        <a:t>Section Number</a:t>
                      </a:r>
                      <a:endParaRPr lang="en-US"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dirty="0">
                          <a:effectLst/>
                        </a:rPr>
                        <a:t>Recitation Day</a:t>
                      </a:r>
                      <a:endParaRPr lang="en-US"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Recitation Time</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Recitation Instructor</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Recitation Room</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Lecture Day</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Lecture Time</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Lecture Room</a:t>
                      </a:r>
                      <a:endParaRPr lang="en-US" sz="1200">
                        <a:effectLst/>
                        <a:latin typeface="Times New Roman" panose="02020603050405020304" pitchFamily="18" charset="0"/>
                        <a:ea typeface="Calibri" panose="020F0502020204030204" pitchFamily="34" charset="0"/>
                      </a:endParaRPr>
                    </a:p>
                  </a:txBody>
                  <a:tcPr marL="68580" marR="68580" marT="0" marB="0"/>
                </a:tc>
              </a:tr>
              <a:tr h="248394">
                <a:tc>
                  <a:txBody>
                    <a:bodyPr/>
                    <a:lstStyle/>
                    <a:p>
                      <a:pPr marL="0" marR="0" indent="0" algn="l">
                        <a:lnSpc>
                          <a:spcPct val="107000"/>
                        </a:lnSpc>
                        <a:spcBef>
                          <a:spcPts val="0"/>
                        </a:spcBef>
                        <a:spcAft>
                          <a:spcPts val="0"/>
                        </a:spcAft>
                      </a:pPr>
                      <a:r>
                        <a:rPr lang="en-US" sz="1200">
                          <a:effectLst/>
                        </a:rPr>
                        <a:t>1</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Monday</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10:20AM</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Prof. Brown</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BST-111</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Tuesday</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5:00PM</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ARC-103</a:t>
                      </a:r>
                      <a:endParaRPr lang="en-US" sz="1200">
                        <a:effectLst/>
                        <a:latin typeface="Times New Roman" panose="02020603050405020304" pitchFamily="18" charset="0"/>
                        <a:ea typeface="Calibri" panose="020F0502020204030204" pitchFamily="34" charset="0"/>
                      </a:endParaRPr>
                    </a:p>
                  </a:txBody>
                  <a:tcPr marL="68580" marR="68580" marT="0" marB="0"/>
                </a:tc>
              </a:tr>
              <a:tr h="248394">
                <a:tc>
                  <a:txBody>
                    <a:bodyPr/>
                    <a:lstStyle/>
                    <a:p>
                      <a:pPr marL="0" marR="0" indent="0" algn="l">
                        <a:lnSpc>
                          <a:spcPct val="107000"/>
                        </a:lnSpc>
                        <a:spcBef>
                          <a:spcPts val="0"/>
                        </a:spcBef>
                        <a:spcAft>
                          <a:spcPts val="0"/>
                        </a:spcAft>
                      </a:pPr>
                      <a:r>
                        <a:rPr lang="en-US" sz="1200">
                          <a:effectLst/>
                        </a:rPr>
                        <a:t>2</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Monday</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dirty="0">
                          <a:effectLst/>
                        </a:rPr>
                        <a:t>12:00PM</a:t>
                      </a:r>
                      <a:endParaRPr lang="en-US"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dirty="0">
                          <a:effectLst/>
                        </a:rPr>
                        <a:t>A. Abas</a:t>
                      </a:r>
                      <a:endParaRPr lang="en-US"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BST-111</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Tuesday</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5:00PM</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ARC-103</a:t>
                      </a:r>
                      <a:endParaRPr lang="en-US" sz="1200">
                        <a:effectLst/>
                        <a:latin typeface="Times New Roman" panose="02020603050405020304" pitchFamily="18" charset="0"/>
                        <a:ea typeface="Calibri" panose="020F0502020204030204" pitchFamily="34" charset="0"/>
                      </a:endParaRPr>
                    </a:p>
                  </a:txBody>
                  <a:tcPr marL="68580" marR="68580" marT="0" marB="0"/>
                </a:tc>
              </a:tr>
              <a:tr h="248394">
                <a:tc>
                  <a:txBody>
                    <a:bodyPr/>
                    <a:lstStyle/>
                    <a:p>
                      <a:pPr marL="0" marR="0" indent="0" algn="l">
                        <a:lnSpc>
                          <a:spcPct val="107000"/>
                        </a:lnSpc>
                        <a:spcBef>
                          <a:spcPts val="0"/>
                        </a:spcBef>
                        <a:spcAft>
                          <a:spcPts val="0"/>
                        </a:spcAft>
                      </a:pPr>
                      <a:r>
                        <a:rPr lang="en-US" sz="1200">
                          <a:effectLst/>
                        </a:rPr>
                        <a:t>3</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Monday</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1:40PM</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dirty="0">
                          <a:effectLst/>
                        </a:rPr>
                        <a:t>A. Abas</a:t>
                      </a:r>
                      <a:endParaRPr lang="en-US"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BST-111</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Tuesday</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5:00PM</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ARC-103</a:t>
                      </a:r>
                      <a:endParaRPr lang="en-US" sz="1200">
                        <a:effectLst/>
                        <a:latin typeface="Times New Roman" panose="02020603050405020304" pitchFamily="18" charset="0"/>
                        <a:ea typeface="Calibri" panose="020F0502020204030204" pitchFamily="34" charset="0"/>
                      </a:endParaRPr>
                    </a:p>
                  </a:txBody>
                  <a:tcPr marL="68580" marR="68580" marT="0" marB="0"/>
                </a:tc>
              </a:tr>
              <a:tr h="248394">
                <a:tc>
                  <a:txBody>
                    <a:bodyPr/>
                    <a:lstStyle/>
                    <a:p>
                      <a:pPr marL="0" marR="0" indent="0" algn="l">
                        <a:lnSpc>
                          <a:spcPct val="107000"/>
                        </a:lnSpc>
                        <a:spcBef>
                          <a:spcPts val="0"/>
                        </a:spcBef>
                        <a:spcAft>
                          <a:spcPts val="0"/>
                        </a:spcAft>
                      </a:pPr>
                      <a:r>
                        <a:rPr lang="en-US" sz="1200">
                          <a:effectLst/>
                        </a:rPr>
                        <a:t>4</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Monday</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5:00PM</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dirty="0">
                          <a:effectLst/>
                        </a:rPr>
                        <a:t>S. </a:t>
                      </a:r>
                      <a:r>
                        <a:rPr lang="en-US" sz="1200" dirty="0" err="1">
                          <a:effectLst/>
                        </a:rPr>
                        <a:t>Tsianikas</a:t>
                      </a:r>
                      <a:endParaRPr lang="en-US"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BST-111</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Tuesday</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5:00PM</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ARC-103</a:t>
                      </a:r>
                      <a:endParaRPr lang="en-US" sz="1200">
                        <a:effectLst/>
                        <a:latin typeface="Times New Roman" panose="02020603050405020304" pitchFamily="18" charset="0"/>
                        <a:ea typeface="Calibri" panose="020F0502020204030204" pitchFamily="34" charset="0"/>
                      </a:endParaRPr>
                    </a:p>
                  </a:txBody>
                  <a:tcPr marL="68580" marR="68580" marT="0" marB="0"/>
                </a:tc>
              </a:tr>
              <a:tr h="248394">
                <a:tc>
                  <a:txBody>
                    <a:bodyPr/>
                    <a:lstStyle/>
                    <a:p>
                      <a:pPr marL="0" marR="0" indent="0" algn="l">
                        <a:lnSpc>
                          <a:spcPct val="107000"/>
                        </a:lnSpc>
                        <a:spcBef>
                          <a:spcPts val="0"/>
                        </a:spcBef>
                        <a:spcAft>
                          <a:spcPts val="0"/>
                        </a:spcAft>
                      </a:pPr>
                      <a:r>
                        <a:rPr lang="en-US" sz="1200">
                          <a:effectLst/>
                        </a:rPr>
                        <a:t>5</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Tuesday</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12:00PM</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S. Rupavatharam</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dirty="0">
                          <a:effectLst/>
                        </a:rPr>
                        <a:t>BST-111</a:t>
                      </a:r>
                      <a:endParaRPr lang="en-US"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Tuesday</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5:00PM</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ARC-103</a:t>
                      </a:r>
                      <a:endParaRPr lang="en-US" sz="1200">
                        <a:effectLst/>
                        <a:latin typeface="Times New Roman" panose="02020603050405020304" pitchFamily="18" charset="0"/>
                        <a:ea typeface="Calibri" panose="020F0502020204030204" pitchFamily="34" charset="0"/>
                      </a:endParaRPr>
                    </a:p>
                  </a:txBody>
                  <a:tcPr marL="68580" marR="68580" marT="0" marB="0"/>
                </a:tc>
              </a:tr>
              <a:tr h="248394">
                <a:tc>
                  <a:txBody>
                    <a:bodyPr/>
                    <a:lstStyle/>
                    <a:p>
                      <a:pPr marL="0" marR="0" indent="0" algn="l">
                        <a:lnSpc>
                          <a:spcPct val="107000"/>
                        </a:lnSpc>
                        <a:spcBef>
                          <a:spcPts val="0"/>
                        </a:spcBef>
                        <a:spcAft>
                          <a:spcPts val="0"/>
                        </a:spcAft>
                      </a:pPr>
                      <a:r>
                        <a:rPr lang="en-US" sz="1200">
                          <a:effectLst/>
                        </a:rPr>
                        <a:t>6</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Tuesday</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1:40PM</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H. Choi</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dirty="0">
                          <a:effectLst/>
                        </a:rPr>
                        <a:t>BST-111</a:t>
                      </a:r>
                      <a:endParaRPr lang="en-US"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dirty="0">
                          <a:effectLst/>
                        </a:rPr>
                        <a:t>Tuesday</a:t>
                      </a:r>
                      <a:endParaRPr lang="en-US"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5:00PM</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ARC-103</a:t>
                      </a:r>
                      <a:endParaRPr lang="en-US" sz="1200">
                        <a:effectLst/>
                        <a:latin typeface="Times New Roman" panose="02020603050405020304" pitchFamily="18" charset="0"/>
                        <a:ea typeface="Calibri" panose="020F0502020204030204" pitchFamily="34" charset="0"/>
                      </a:endParaRPr>
                    </a:p>
                  </a:txBody>
                  <a:tcPr marL="68580" marR="68580" marT="0" marB="0"/>
                </a:tc>
              </a:tr>
              <a:tr h="248394">
                <a:tc>
                  <a:txBody>
                    <a:bodyPr/>
                    <a:lstStyle/>
                    <a:p>
                      <a:pPr marL="0" marR="0" indent="0" algn="l">
                        <a:lnSpc>
                          <a:spcPct val="107000"/>
                        </a:lnSpc>
                        <a:spcBef>
                          <a:spcPts val="0"/>
                        </a:spcBef>
                        <a:spcAft>
                          <a:spcPts val="0"/>
                        </a:spcAft>
                      </a:pPr>
                      <a:r>
                        <a:rPr lang="en-US" sz="1200">
                          <a:effectLst/>
                        </a:rPr>
                        <a:t>7</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Wednesday</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10:20AM</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N. Cuitino</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BST-111</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dirty="0">
                          <a:effectLst/>
                        </a:rPr>
                        <a:t>Tuesday</a:t>
                      </a:r>
                      <a:endParaRPr lang="en-US"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5:00PM</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ARC-103</a:t>
                      </a:r>
                      <a:endParaRPr lang="en-US" sz="1200">
                        <a:effectLst/>
                        <a:latin typeface="Times New Roman" panose="02020603050405020304" pitchFamily="18" charset="0"/>
                        <a:ea typeface="Calibri" panose="020F0502020204030204" pitchFamily="34" charset="0"/>
                      </a:endParaRPr>
                    </a:p>
                  </a:txBody>
                  <a:tcPr marL="68580" marR="68580" marT="0" marB="0"/>
                </a:tc>
              </a:tr>
              <a:tr h="248394">
                <a:tc>
                  <a:txBody>
                    <a:bodyPr/>
                    <a:lstStyle/>
                    <a:p>
                      <a:pPr marL="0" marR="0" indent="0" algn="l">
                        <a:lnSpc>
                          <a:spcPct val="107000"/>
                        </a:lnSpc>
                        <a:spcBef>
                          <a:spcPts val="0"/>
                        </a:spcBef>
                        <a:spcAft>
                          <a:spcPts val="0"/>
                        </a:spcAft>
                      </a:pPr>
                      <a:r>
                        <a:rPr lang="en-US" sz="1200">
                          <a:effectLst/>
                        </a:rPr>
                        <a:t>8</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Wednesday</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1:40PM</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R. Li</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BST-111</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dirty="0">
                          <a:effectLst/>
                        </a:rPr>
                        <a:t>Tuesday</a:t>
                      </a:r>
                      <a:endParaRPr lang="en-US"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dirty="0">
                          <a:effectLst/>
                        </a:rPr>
                        <a:t>5:00PM</a:t>
                      </a:r>
                      <a:endParaRPr lang="en-US"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ARC-103</a:t>
                      </a:r>
                      <a:endParaRPr lang="en-US" sz="1200">
                        <a:effectLst/>
                        <a:latin typeface="Times New Roman" panose="02020603050405020304" pitchFamily="18" charset="0"/>
                        <a:ea typeface="Calibri" panose="020F0502020204030204" pitchFamily="34" charset="0"/>
                      </a:endParaRPr>
                    </a:p>
                  </a:txBody>
                  <a:tcPr marL="68580" marR="68580" marT="0" marB="0"/>
                </a:tc>
              </a:tr>
              <a:tr h="248394">
                <a:tc>
                  <a:txBody>
                    <a:bodyPr/>
                    <a:lstStyle/>
                    <a:p>
                      <a:pPr marL="0" marR="0" indent="0" algn="l">
                        <a:lnSpc>
                          <a:spcPct val="107000"/>
                        </a:lnSpc>
                        <a:spcBef>
                          <a:spcPts val="0"/>
                        </a:spcBef>
                        <a:spcAft>
                          <a:spcPts val="0"/>
                        </a:spcAft>
                      </a:pPr>
                      <a:r>
                        <a:rPr lang="en-US" sz="1200">
                          <a:effectLst/>
                        </a:rPr>
                        <a:t>9</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Wednesday</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5:00PM</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I. Liberis</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BST-111</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Wednesday</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12:00PM</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ARC-103</a:t>
                      </a:r>
                      <a:endParaRPr lang="en-US" sz="1200">
                        <a:effectLst/>
                        <a:latin typeface="Times New Roman" panose="02020603050405020304" pitchFamily="18" charset="0"/>
                        <a:ea typeface="Calibri" panose="020F0502020204030204" pitchFamily="34" charset="0"/>
                      </a:endParaRPr>
                    </a:p>
                  </a:txBody>
                  <a:tcPr marL="68580" marR="68580" marT="0" marB="0"/>
                </a:tc>
              </a:tr>
              <a:tr h="248394">
                <a:tc>
                  <a:txBody>
                    <a:bodyPr/>
                    <a:lstStyle/>
                    <a:p>
                      <a:pPr marL="0" marR="0" indent="0" algn="l">
                        <a:lnSpc>
                          <a:spcPct val="107000"/>
                        </a:lnSpc>
                        <a:spcBef>
                          <a:spcPts val="0"/>
                        </a:spcBef>
                        <a:spcAft>
                          <a:spcPts val="0"/>
                        </a:spcAft>
                      </a:pPr>
                      <a:r>
                        <a:rPr lang="en-US" sz="1200">
                          <a:effectLst/>
                        </a:rPr>
                        <a:t>10</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Thursday</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10:20AM</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dirty="0" smtClean="0">
                          <a:effectLst/>
                        </a:rPr>
                        <a:t>S. </a:t>
                      </a:r>
                      <a:r>
                        <a:rPr lang="en-US" sz="1200" dirty="0" err="1" smtClean="0">
                          <a:effectLst/>
                        </a:rPr>
                        <a:t>Rupavatharam</a:t>
                      </a:r>
                      <a:endParaRPr lang="en-US" sz="1200" dirty="0" smtClean="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BST-111</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Wednesday</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dirty="0">
                          <a:effectLst/>
                        </a:rPr>
                        <a:t>12:00PM</a:t>
                      </a:r>
                      <a:endParaRPr lang="en-US"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ARC-103</a:t>
                      </a:r>
                      <a:endParaRPr lang="en-US" sz="1200">
                        <a:effectLst/>
                        <a:latin typeface="Times New Roman" panose="02020603050405020304" pitchFamily="18" charset="0"/>
                        <a:ea typeface="Calibri" panose="020F0502020204030204" pitchFamily="34" charset="0"/>
                      </a:endParaRPr>
                    </a:p>
                  </a:txBody>
                  <a:tcPr marL="68580" marR="68580" marT="0" marB="0"/>
                </a:tc>
              </a:tr>
              <a:tr h="248394">
                <a:tc>
                  <a:txBody>
                    <a:bodyPr/>
                    <a:lstStyle/>
                    <a:p>
                      <a:pPr marL="0" marR="0" indent="0" algn="l">
                        <a:lnSpc>
                          <a:spcPct val="107000"/>
                        </a:lnSpc>
                        <a:spcBef>
                          <a:spcPts val="0"/>
                        </a:spcBef>
                        <a:spcAft>
                          <a:spcPts val="0"/>
                        </a:spcAft>
                      </a:pPr>
                      <a:r>
                        <a:rPr lang="en-US" sz="1200">
                          <a:effectLst/>
                        </a:rPr>
                        <a:t>11</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Thursday</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12:00PM</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N. Cuitino</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BST-111</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Wednesday</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12:00PM</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ARC-103</a:t>
                      </a:r>
                      <a:endParaRPr lang="en-US" sz="1200">
                        <a:effectLst/>
                        <a:latin typeface="Times New Roman" panose="02020603050405020304" pitchFamily="18" charset="0"/>
                        <a:ea typeface="Calibri" panose="020F0502020204030204" pitchFamily="34" charset="0"/>
                      </a:endParaRPr>
                    </a:p>
                  </a:txBody>
                  <a:tcPr marL="68580" marR="68580" marT="0" marB="0"/>
                </a:tc>
              </a:tr>
              <a:tr h="248394">
                <a:tc>
                  <a:txBody>
                    <a:bodyPr/>
                    <a:lstStyle/>
                    <a:p>
                      <a:pPr marL="0" marR="0" indent="0" algn="l">
                        <a:lnSpc>
                          <a:spcPct val="107000"/>
                        </a:lnSpc>
                        <a:spcBef>
                          <a:spcPts val="0"/>
                        </a:spcBef>
                        <a:spcAft>
                          <a:spcPts val="0"/>
                        </a:spcAft>
                      </a:pPr>
                      <a:r>
                        <a:rPr lang="en-US" sz="1200">
                          <a:effectLst/>
                        </a:rPr>
                        <a:t>12</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Thursday</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1:40PM</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H. Choi</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BST-111</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Wednesday</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12:00PM</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dirty="0">
                          <a:effectLst/>
                        </a:rPr>
                        <a:t>ARC-103</a:t>
                      </a:r>
                      <a:endParaRPr lang="en-US" sz="1200" dirty="0">
                        <a:effectLst/>
                        <a:latin typeface="Times New Roman" panose="02020603050405020304" pitchFamily="18" charset="0"/>
                        <a:ea typeface="Calibri" panose="020F0502020204030204" pitchFamily="34" charset="0"/>
                      </a:endParaRPr>
                    </a:p>
                  </a:txBody>
                  <a:tcPr marL="68580" marR="68580" marT="0" marB="0"/>
                </a:tc>
              </a:tr>
              <a:tr h="248394">
                <a:tc>
                  <a:txBody>
                    <a:bodyPr/>
                    <a:lstStyle/>
                    <a:p>
                      <a:pPr marL="0" marR="0" indent="0" algn="l">
                        <a:lnSpc>
                          <a:spcPct val="107000"/>
                        </a:lnSpc>
                        <a:spcBef>
                          <a:spcPts val="0"/>
                        </a:spcBef>
                        <a:spcAft>
                          <a:spcPts val="0"/>
                        </a:spcAft>
                      </a:pPr>
                      <a:r>
                        <a:rPr lang="en-US" sz="1200">
                          <a:effectLst/>
                        </a:rPr>
                        <a:t>14</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Friday</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10:20AM</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S. Tsianikas</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BST-111</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Wednesday</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12:00PM</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dirty="0">
                          <a:effectLst/>
                        </a:rPr>
                        <a:t>ARC-103</a:t>
                      </a:r>
                      <a:endParaRPr lang="en-US" sz="1200" dirty="0">
                        <a:effectLst/>
                        <a:latin typeface="Times New Roman" panose="02020603050405020304" pitchFamily="18" charset="0"/>
                        <a:ea typeface="Calibri" panose="020F0502020204030204" pitchFamily="34" charset="0"/>
                      </a:endParaRPr>
                    </a:p>
                  </a:txBody>
                  <a:tcPr marL="68580" marR="68580" marT="0" marB="0"/>
                </a:tc>
              </a:tr>
              <a:tr h="248394">
                <a:tc>
                  <a:txBody>
                    <a:bodyPr/>
                    <a:lstStyle/>
                    <a:p>
                      <a:pPr marL="0" marR="0" indent="0" algn="l">
                        <a:lnSpc>
                          <a:spcPct val="107000"/>
                        </a:lnSpc>
                        <a:spcBef>
                          <a:spcPts val="0"/>
                        </a:spcBef>
                        <a:spcAft>
                          <a:spcPts val="0"/>
                        </a:spcAft>
                      </a:pPr>
                      <a:r>
                        <a:rPr lang="en-US" sz="1200">
                          <a:effectLst/>
                        </a:rPr>
                        <a:t>15</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Friday</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latin typeface="+mn-lt"/>
                        </a:rPr>
                        <a:t>12:00PM</a:t>
                      </a:r>
                      <a:endParaRPr lang="en-US" sz="1200">
                        <a:effectLst/>
                        <a:latin typeface="+mn-lt"/>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dirty="0" smtClean="0">
                          <a:effectLst/>
                          <a:latin typeface="+mn-lt"/>
                          <a:ea typeface="Calibri" panose="020F0502020204030204" pitchFamily="34" charset="0"/>
                        </a:rPr>
                        <a:t>R. Li</a:t>
                      </a:r>
                      <a:endParaRPr lang="en-US" sz="1200" dirty="0">
                        <a:effectLst/>
                        <a:latin typeface="+mn-lt"/>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BST-111</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Wednesday</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12:00PM</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dirty="0">
                          <a:effectLst/>
                        </a:rPr>
                        <a:t>ARC-103</a:t>
                      </a:r>
                      <a:endParaRPr lang="en-US" sz="1200" dirty="0">
                        <a:effectLst/>
                        <a:latin typeface="Times New Roman" panose="02020603050405020304" pitchFamily="18" charset="0"/>
                        <a:ea typeface="Calibri" panose="020F0502020204030204" pitchFamily="34" charset="0"/>
                      </a:endParaRPr>
                    </a:p>
                  </a:txBody>
                  <a:tcPr marL="68580" marR="68580" marT="0" marB="0"/>
                </a:tc>
              </a:tr>
              <a:tr h="248394">
                <a:tc>
                  <a:txBody>
                    <a:bodyPr/>
                    <a:lstStyle/>
                    <a:p>
                      <a:pPr marL="0" marR="0" indent="0" algn="l">
                        <a:lnSpc>
                          <a:spcPct val="107000"/>
                        </a:lnSpc>
                        <a:spcBef>
                          <a:spcPts val="0"/>
                        </a:spcBef>
                        <a:spcAft>
                          <a:spcPts val="0"/>
                        </a:spcAft>
                      </a:pPr>
                      <a:r>
                        <a:rPr lang="en-US" sz="1200">
                          <a:effectLst/>
                        </a:rPr>
                        <a:t>16</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Friday</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1:40PM</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I. Liberis</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BST-111</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Wednesday</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a:effectLst/>
                        </a:rPr>
                        <a:t>12:00PM</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07000"/>
                        </a:lnSpc>
                        <a:spcBef>
                          <a:spcPts val="0"/>
                        </a:spcBef>
                        <a:spcAft>
                          <a:spcPts val="0"/>
                        </a:spcAft>
                      </a:pPr>
                      <a:r>
                        <a:rPr lang="en-US" sz="1200" dirty="0">
                          <a:effectLst/>
                        </a:rPr>
                        <a:t>ARC-103</a:t>
                      </a:r>
                      <a:endParaRPr lang="en-US" sz="1200" dirty="0">
                        <a:effectLst/>
                        <a:latin typeface="Times New Roman" panose="02020603050405020304" pitchFamily="18" charset="0"/>
                        <a:ea typeface="Calibri" panose="020F0502020204030204" pitchFamily="34" charset="0"/>
                      </a:endParaRPr>
                    </a:p>
                  </a:txBody>
                  <a:tcPr marL="68580" marR="68580" marT="0" marB="0"/>
                </a:tc>
              </a:tr>
            </a:tbl>
          </a:graphicData>
        </a:graphic>
      </p:graphicFrame>
      <p:sp>
        <p:nvSpPr>
          <p:cNvPr id="2" name="Rounded Rectangle 1"/>
          <p:cNvSpPr/>
          <p:nvPr/>
        </p:nvSpPr>
        <p:spPr>
          <a:xfrm>
            <a:off x="628650" y="3298689"/>
            <a:ext cx="7805136" cy="287890"/>
          </a:xfrm>
          <a:prstGeom prst="roundRect">
            <a:avLst/>
          </a:prstGeom>
          <a:noFill/>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p:cNvSpPr/>
          <p:nvPr/>
        </p:nvSpPr>
        <p:spPr>
          <a:xfrm>
            <a:off x="8515350" y="3298689"/>
            <a:ext cx="3528604" cy="3046988"/>
          </a:xfrm>
          <a:prstGeom prst="rect">
            <a:avLst/>
          </a:prstGeom>
        </p:spPr>
        <p:txBody>
          <a:bodyPr wrap="square">
            <a:spAutoFit/>
          </a:bodyPr>
          <a:lstStyle/>
          <a:p>
            <a:r>
              <a:rPr lang="en-US" sz="2400" b="1" dirty="0">
                <a:latin typeface="Open Sans"/>
              </a:rPr>
              <a:t>Office Hours:</a:t>
            </a:r>
            <a:r>
              <a:rPr lang="en-US" sz="2400" b="1" dirty="0"/>
              <a:t/>
            </a:r>
            <a:br>
              <a:rPr lang="en-US" sz="2400" b="1" dirty="0"/>
            </a:br>
            <a:r>
              <a:rPr lang="en-US" sz="2400" b="1" dirty="0">
                <a:latin typeface="Open Sans"/>
              </a:rPr>
              <a:t>Tuesday 3:00-4:00 PM</a:t>
            </a:r>
            <a:r>
              <a:rPr lang="en-US" sz="2400" b="1" dirty="0"/>
              <a:t/>
            </a:r>
            <a:br>
              <a:rPr lang="en-US" sz="2400" b="1" dirty="0"/>
            </a:br>
            <a:r>
              <a:rPr lang="en-US" sz="2400" b="1" dirty="0">
                <a:latin typeface="Open Sans"/>
              </a:rPr>
              <a:t>Thursday 3:00-4:00 </a:t>
            </a:r>
            <a:r>
              <a:rPr lang="en-US" sz="2400" b="1" dirty="0" smtClean="0">
                <a:latin typeface="Open Sans"/>
              </a:rPr>
              <a:t>PM</a:t>
            </a:r>
          </a:p>
          <a:p>
            <a:endParaRPr lang="en-US" sz="2400" b="1" dirty="0">
              <a:latin typeface="Open Sans"/>
            </a:endParaRPr>
          </a:p>
          <a:p>
            <a:r>
              <a:rPr lang="en-US" sz="2400" b="1" dirty="0" smtClean="0">
                <a:latin typeface="Open Sans"/>
              </a:rPr>
              <a:t>At</a:t>
            </a:r>
          </a:p>
          <a:p>
            <a:r>
              <a:rPr lang="en-US" sz="2400" dirty="0"/>
              <a:t>School of Engineering Building room B114A</a:t>
            </a:r>
            <a:br>
              <a:rPr lang="en-US" sz="2400" dirty="0"/>
            </a:br>
            <a:endParaRPr lang="en-US" sz="2400" b="1" dirty="0"/>
          </a:p>
        </p:txBody>
      </p:sp>
      <p:sp>
        <p:nvSpPr>
          <p:cNvPr id="6" name="Rounded Rectangle 5"/>
          <p:cNvSpPr/>
          <p:nvPr/>
        </p:nvSpPr>
        <p:spPr>
          <a:xfrm>
            <a:off x="628650" y="4757375"/>
            <a:ext cx="7805136" cy="287890"/>
          </a:xfrm>
          <a:prstGeom prst="roundRect">
            <a:avLst/>
          </a:prstGeom>
          <a:noFill/>
          <a:ln w="381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625956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Recitation Assignments</a:t>
            </a:r>
            <a:endParaRPr lang="en-US" dirty="0"/>
          </a:p>
        </p:txBody>
      </p:sp>
      <p:sp>
        <p:nvSpPr>
          <p:cNvPr id="3" name="Content Placeholder 2"/>
          <p:cNvSpPr>
            <a:spLocks noGrp="1"/>
          </p:cNvSpPr>
          <p:nvPr>
            <p:ph idx="1"/>
          </p:nvPr>
        </p:nvSpPr>
        <p:spPr/>
        <p:txBody>
          <a:bodyPr/>
          <a:lstStyle/>
          <a:p>
            <a:r>
              <a:rPr lang="en-US" dirty="0"/>
              <a:t>10 Recitation assignments</a:t>
            </a:r>
          </a:p>
          <a:p>
            <a:pPr lvl="1"/>
            <a:r>
              <a:rPr lang="en-US" dirty="0"/>
              <a:t>Due within 72 hours of recitation</a:t>
            </a:r>
          </a:p>
          <a:p>
            <a:pPr lvl="1"/>
            <a:r>
              <a:rPr lang="en-US" dirty="0"/>
              <a:t>25% of grade</a:t>
            </a:r>
          </a:p>
          <a:p>
            <a:pPr lvl="1"/>
            <a:r>
              <a:rPr lang="en-US" dirty="0"/>
              <a:t>Must attend recitation to receive a grade</a:t>
            </a:r>
          </a:p>
          <a:p>
            <a:pPr lvl="1"/>
            <a:r>
              <a:rPr lang="en-US" dirty="0"/>
              <a:t>Additional penalty to course grade for missing recitation</a:t>
            </a:r>
          </a:p>
          <a:p>
            <a:pPr marL="0" indent="0">
              <a:buNone/>
            </a:pPr>
            <a:endParaRPr lang="en-US" dirty="0" smtClean="0"/>
          </a:p>
          <a:p>
            <a:r>
              <a:rPr lang="en-US" dirty="0" smtClean="0"/>
              <a:t>Individual vs. Collaboration (Up to 5 students)</a:t>
            </a:r>
          </a:p>
          <a:p>
            <a:endParaRPr lang="en-US" dirty="0"/>
          </a:p>
          <a:p>
            <a:pPr marL="457200" lvl="1" indent="0">
              <a:buNone/>
            </a:pP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2653616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can do math with binary numbers!</a:t>
            </a:r>
            <a:endParaRPr lang="en-US" dirty="0"/>
          </a:p>
        </p:txBody>
      </p:sp>
      <p:sp>
        <p:nvSpPr>
          <p:cNvPr id="4" name="TextBox 3"/>
          <p:cNvSpPr txBox="1"/>
          <p:nvPr/>
        </p:nvSpPr>
        <p:spPr>
          <a:xfrm>
            <a:off x="2503502" y="1998955"/>
            <a:ext cx="1003177" cy="923330"/>
          </a:xfrm>
          <a:prstGeom prst="rect">
            <a:avLst/>
          </a:prstGeom>
          <a:noFill/>
        </p:spPr>
        <p:txBody>
          <a:bodyPr wrap="square" rtlCol="0">
            <a:spAutoFit/>
          </a:bodyPr>
          <a:lstStyle/>
          <a:p>
            <a:pPr algn="r"/>
            <a:r>
              <a:rPr lang="en-US" dirty="0" smtClean="0"/>
              <a:t>011</a:t>
            </a:r>
          </a:p>
          <a:p>
            <a:pPr algn="r"/>
            <a:r>
              <a:rPr lang="en-US" u="sng" dirty="0" smtClean="0"/>
              <a:t>+ 100</a:t>
            </a:r>
          </a:p>
          <a:p>
            <a:pPr algn="r"/>
            <a:endParaRPr lang="en-US" dirty="0"/>
          </a:p>
        </p:txBody>
      </p:sp>
      <p:sp>
        <p:nvSpPr>
          <p:cNvPr id="5" name="TextBox 4"/>
          <p:cNvSpPr txBox="1"/>
          <p:nvPr/>
        </p:nvSpPr>
        <p:spPr>
          <a:xfrm>
            <a:off x="1407110" y="1998955"/>
            <a:ext cx="594804" cy="923330"/>
          </a:xfrm>
          <a:prstGeom prst="rect">
            <a:avLst/>
          </a:prstGeom>
          <a:noFill/>
        </p:spPr>
        <p:txBody>
          <a:bodyPr wrap="square" rtlCol="0">
            <a:spAutoFit/>
          </a:bodyPr>
          <a:lstStyle/>
          <a:p>
            <a:pPr algn="r"/>
            <a:r>
              <a:rPr lang="en-US" dirty="0" smtClean="0"/>
              <a:t>3</a:t>
            </a:r>
          </a:p>
          <a:p>
            <a:pPr algn="r"/>
            <a:r>
              <a:rPr lang="en-US" u="sng" dirty="0" smtClean="0"/>
              <a:t>+ 4</a:t>
            </a:r>
          </a:p>
          <a:p>
            <a:pPr algn="r"/>
            <a:endParaRPr lang="en-US" dirty="0"/>
          </a:p>
        </p:txBody>
      </p:sp>
      <p:sp>
        <p:nvSpPr>
          <p:cNvPr id="6" name="TextBox 5"/>
          <p:cNvSpPr txBox="1"/>
          <p:nvPr/>
        </p:nvSpPr>
        <p:spPr>
          <a:xfrm>
            <a:off x="3809999" y="1998955"/>
            <a:ext cx="1003177" cy="923330"/>
          </a:xfrm>
          <a:prstGeom prst="rect">
            <a:avLst/>
          </a:prstGeom>
          <a:noFill/>
        </p:spPr>
        <p:txBody>
          <a:bodyPr wrap="square" rtlCol="0">
            <a:spAutoFit/>
          </a:bodyPr>
          <a:lstStyle/>
          <a:p>
            <a:pPr algn="r"/>
            <a:r>
              <a:rPr lang="en-US" dirty="0" smtClean="0"/>
              <a:t>011</a:t>
            </a:r>
          </a:p>
          <a:p>
            <a:pPr algn="r"/>
            <a:r>
              <a:rPr lang="en-US" u="sng" dirty="0" smtClean="0"/>
              <a:t>+ 100</a:t>
            </a:r>
          </a:p>
          <a:p>
            <a:pPr algn="r"/>
            <a:r>
              <a:rPr lang="en-US" dirty="0" smtClean="0"/>
              <a:t>111</a:t>
            </a:r>
            <a:endParaRPr lang="en-US" dirty="0"/>
          </a:p>
        </p:txBody>
      </p:sp>
      <p:sp>
        <p:nvSpPr>
          <p:cNvPr id="7" name="TextBox 6"/>
          <p:cNvSpPr txBox="1"/>
          <p:nvPr/>
        </p:nvSpPr>
        <p:spPr>
          <a:xfrm>
            <a:off x="5116496" y="1998955"/>
            <a:ext cx="594804" cy="923330"/>
          </a:xfrm>
          <a:prstGeom prst="rect">
            <a:avLst/>
          </a:prstGeom>
          <a:noFill/>
        </p:spPr>
        <p:txBody>
          <a:bodyPr wrap="square" rtlCol="0">
            <a:spAutoFit/>
          </a:bodyPr>
          <a:lstStyle/>
          <a:p>
            <a:pPr algn="r"/>
            <a:r>
              <a:rPr lang="en-US" dirty="0" smtClean="0"/>
              <a:t>3</a:t>
            </a:r>
          </a:p>
          <a:p>
            <a:pPr algn="r"/>
            <a:r>
              <a:rPr lang="en-US" u="sng" dirty="0" smtClean="0"/>
              <a:t>+ 4</a:t>
            </a:r>
          </a:p>
          <a:p>
            <a:pPr algn="r"/>
            <a:r>
              <a:rPr lang="en-US" dirty="0" smtClean="0"/>
              <a:t>7</a:t>
            </a:r>
            <a:endParaRPr lang="en-US" dirty="0"/>
          </a:p>
        </p:txBody>
      </p:sp>
      <p:cxnSp>
        <p:nvCxnSpPr>
          <p:cNvPr id="9" name="Straight Arrow Connector 8"/>
          <p:cNvCxnSpPr/>
          <p:nvPr/>
        </p:nvCxnSpPr>
        <p:spPr>
          <a:xfrm>
            <a:off x="2219418" y="2460620"/>
            <a:ext cx="4261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a:off x="3607293" y="2460620"/>
            <a:ext cx="4261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a:off x="4813176" y="2460620"/>
            <a:ext cx="4261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flipH="1">
            <a:off x="3506679" y="1757779"/>
            <a:ext cx="313677" cy="3639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3820356" y="1464816"/>
            <a:ext cx="3743420" cy="369332"/>
          </a:xfrm>
          <a:prstGeom prst="rect">
            <a:avLst/>
          </a:prstGeom>
          <a:noFill/>
        </p:spPr>
        <p:txBody>
          <a:bodyPr wrap="square" rtlCol="0">
            <a:spAutoFit/>
          </a:bodyPr>
          <a:lstStyle/>
          <a:p>
            <a:r>
              <a:rPr lang="en-US" dirty="0" smtClean="0"/>
              <a:t>Same rules as base 10, just in base 2! </a:t>
            </a:r>
            <a:endParaRPr lang="en-US" dirty="0"/>
          </a:p>
        </p:txBody>
      </p:sp>
      <p:sp>
        <p:nvSpPr>
          <p:cNvPr id="15" name="TextBox 14"/>
          <p:cNvSpPr txBox="1"/>
          <p:nvPr/>
        </p:nvSpPr>
        <p:spPr>
          <a:xfrm>
            <a:off x="2503502" y="3692217"/>
            <a:ext cx="1003177" cy="923330"/>
          </a:xfrm>
          <a:prstGeom prst="rect">
            <a:avLst/>
          </a:prstGeom>
          <a:noFill/>
        </p:spPr>
        <p:txBody>
          <a:bodyPr wrap="square" rtlCol="0">
            <a:spAutoFit/>
          </a:bodyPr>
          <a:lstStyle/>
          <a:p>
            <a:pPr algn="r"/>
            <a:r>
              <a:rPr lang="en-US" dirty="0" smtClean="0"/>
              <a:t>010</a:t>
            </a:r>
          </a:p>
          <a:p>
            <a:pPr algn="r"/>
            <a:r>
              <a:rPr lang="en-US" u="sng" dirty="0" smtClean="0"/>
              <a:t>+ 011</a:t>
            </a:r>
          </a:p>
          <a:p>
            <a:pPr algn="r"/>
            <a:endParaRPr lang="en-US" dirty="0"/>
          </a:p>
        </p:txBody>
      </p:sp>
      <p:sp>
        <p:nvSpPr>
          <p:cNvPr id="16" name="TextBox 15"/>
          <p:cNvSpPr txBox="1"/>
          <p:nvPr/>
        </p:nvSpPr>
        <p:spPr>
          <a:xfrm>
            <a:off x="1407110" y="3692217"/>
            <a:ext cx="594804" cy="923330"/>
          </a:xfrm>
          <a:prstGeom prst="rect">
            <a:avLst/>
          </a:prstGeom>
          <a:noFill/>
        </p:spPr>
        <p:txBody>
          <a:bodyPr wrap="square" rtlCol="0">
            <a:spAutoFit/>
          </a:bodyPr>
          <a:lstStyle/>
          <a:p>
            <a:pPr algn="r"/>
            <a:r>
              <a:rPr lang="en-US" dirty="0"/>
              <a:t>2</a:t>
            </a:r>
            <a:endParaRPr lang="en-US" dirty="0" smtClean="0"/>
          </a:p>
          <a:p>
            <a:pPr algn="r"/>
            <a:r>
              <a:rPr lang="en-US" u="sng" dirty="0" smtClean="0"/>
              <a:t>+ 3</a:t>
            </a:r>
          </a:p>
          <a:p>
            <a:pPr algn="r"/>
            <a:endParaRPr lang="en-US" dirty="0"/>
          </a:p>
        </p:txBody>
      </p:sp>
      <p:sp>
        <p:nvSpPr>
          <p:cNvPr id="17" name="TextBox 16"/>
          <p:cNvSpPr txBox="1"/>
          <p:nvPr/>
        </p:nvSpPr>
        <p:spPr>
          <a:xfrm>
            <a:off x="3809999" y="3692217"/>
            <a:ext cx="1003177" cy="923330"/>
          </a:xfrm>
          <a:prstGeom prst="rect">
            <a:avLst/>
          </a:prstGeom>
          <a:noFill/>
        </p:spPr>
        <p:txBody>
          <a:bodyPr wrap="square" rtlCol="0">
            <a:spAutoFit/>
          </a:bodyPr>
          <a:lstStyle/>
          <a:p>
            <a:pPr algn="r"/>
            <a:r>
              <a:rPr lang="en-US" dirty="0" smtClean="0"/>
              <a:t>010</a:t>
            </a:r>
          </a:p>
          <a:p>
            <a:pPr algn="r"/>
            <a:r>
              <a:rPr lang="en-US" u="sng" dirty="0" smtClean="0"/>
              <a:t>+ 011</a:t>
            </a:r>
          </a:p>
          <a:p>
            <a:pPr algn="r"/>
            <a:r>
              <a:rPr lang="en-US" dirty="0" smtClean="0"/>
              <a:t>1</a:t>
            </a:r>
            <a:endParaRPr lang="en-US" dirty="0"/>
          </a:p>
        </p:txBody>
      </p:sp>
      <p:sp>
        <p:nvSpPr>
          <p:cNvPr id="18" name="TextBox 17"/>
          <p:cNvSpPr txBox="1"/>
          <p:nvPr/>
        </p:nvSpPr>
        <p:spPr>
          <a:xfrm>
            <a:off x="7563776" y="3692217"/>
            <a:ext cx="594804" cy="923330"/>
          </a:xfrm>
          <a:prstGeom prst="rect">
            <a:avLst/>
          </a:prstGeom>
          <a:noFill/>
        </p:spPr>
        <p:txBody>
          <a:bodyPr wrap="square" rtlCol="0">
            <a:spAutoFit/>
          </a:bodyPr>
          <a:lstStyle/>
          <a:p>
            <a:pPr algn="r"/>
            <a:r>
              <a:rPr lang="en-US" dirty="0"/>
              <a:t>2</a:t>
            </a:r>
            <a:endParaRPr lang="en-US" dirty="0" smtClean="0"/>
          </a:p>
          <a:p>
            <a:pPr algn="r"/>
            <a:r>
              <a:rPr lang="en-US" u="sng" dirty="0" smtClean="0"/>
              <a:t>+ 3</a:t>
            </a:r>
          </a:p>
          <a:p>
            <a:pPr algn="r"/>
            <a:r>
              <a:rPr lang="en-US" dirty="0"/>
              <a:t>5</a:t>
            </a:r>
          </a:p>
        </p:txBody>
      </p:sp>
      <p:cxnSp>
        <p:nvCxnSpPr>
          <p:cNvPr id="19" name="Straight Arrow Connector 18"/>
          <p:cNvCxnSpPr/>
          <p:nvPr/>
        </p:nvCxnSpPr>
        <p:spPr>
          <a:xfrm>
            <a:off x="2219418" y="4153882"/>
            <a:ext cx="4261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3607293" y="4153882"/>
            <a:ext cx="4261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a:off x="7260456" y="4153882"/>
            <a:ext cx="4261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5015882" y="3692217"/>
            <a:ext cx="1003177" cy="923330"/>
          </a:xfrm>
          <a:prstGeom prst="rect">
            <a:avLst/>
          </a:prstGeom>
          <a:noFill/>
        </p:spPr>
        <p:txBody>
          <a:bodyPr wrap="square" rtlCol="0">
            <a:spAutoFit/>
          </a:bodyPr>
          <a:lstStyle/>
          <a:p>
            <a:pPr algn="r"/>
            <a:r>
              <a:rPr lang="en-US" dirty="0" smtClean="0"/>
              <a:t>010</a:t>
            </a:r>
          </a:p>
          <a:p>
            <a:pPr algn="r"/>
            <a:r>
              <a:rPr lang="en-US" u="sng" dirty="0" smtClean="0"/>
              <a:t>+ 011</a:t>
            </a:r>
          </a:p>
          <a:p>
            <a:pPr algn="r"/>
            <a:r>
              <a:rPr lang="en-US" dirty="0" smtClean="0"/>
              <a:t>01</a:t>
            </a:r>
            <a:endParaRPr lang="en-US" dirty="0"/>
          </a:p>
        </p:txBody>
      </p:sp>
      <p:cxnSp>
        <p:nvCxnSpPr>
          <p:cNvPr id="24" name="Straight Arrow Connector 23"/>
          <p:cNvCxnSpPr/>
          <p:nvPr/>
        </p:nvCxnSpPr>
        <p:spPr>
          <a:xfrm>
            <a:off x="4813176" y="4153882"/>
            <a:ext cx="4261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5537445" y="3561412"/>
            <a:ext cx="154621" cy="261610"/>
          </a:xfrm>
          <a:prstGeom prst="rect">
            <a:avLst/>
          </a:prstGeom>
          <a:noFill/>
        </p:spPr>
        <p:txBody>
          <a:bodyPr wrap="square" rtlCol="0">
            <a:spAutoFit/>
          </a:bodyPr>
          <a:lstStyle/>
          <a:p>
            <a:r>
              <a:rPr lang="en-US" sz="1100" dirty="0" smtClean="0"/>
              <a:t>1</a:t>
            </a:r>
            <a:endParaRPr lang="en-US" sz="1100" dirty="0"/>
          </a:p>
        </p:txBody>
      </p:sp>
      <p:cxnSp>
        <p:nvCxnSpPr>
          <p:cNvPr id="26" name="Straight Arrow Connector 25"/>
          <p:cNvCxnSpPr/>
          <p:nvPr/>
        </p:nvCxnSpPr>
        <p:spPr>
          <a:xfrm flipH="1">
            <a:off x="5700943" y="3215247"/>
            <a:ext cx="313677" cy="3639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6014620" y="2922284"/>
            <a:ext cx="3743420" cy="369332"/>
          </a:xfrm>
          <a:prstGeom prst="rect">
            <a:avLst/>
          </a:prstGeom>
          <a:noFill/>
        </p:spPr>
        <p:txBody>
          <a:bodyPr wrap="square" rtlCol="0">
            <a:spAutoFit/>
          </a:bodyPr>
          <a:lstStyle/>
          <a:p>
            <a:r>
              <a:rPr lang="en-US" dirty="0" smtClean="0"/>
              <a:t>Value carries </a:t>
            </a:r>
            <a:endParaRPr lang="en-US" dirty="0"/>
          </a:p>
        </p:txBody>
      </p:sp>
      <p:sp>
        <p:nvSpPr>
          <p:cNvPr id="28" name="TextBox 27"/>
          <p:cNvSpPr txBox="1"/>
          <p:nvPr/>
        </p:nvSpPr>
        <p:spPr>
          <a:xfrm>
            <a:off x="6213629" y="3692217"/>
            <a:ext cx="1003177" cy="923330"/>
          </a:xfrm>
          <a:prstGeom prst="rect">
            <a:avLst/>
          </a:prstGeom>
          <a:noFill/>
        </p:spPr>
        <p:txBody>
          <a:bodyPr wrap="square" rtlCol="0">
            <a:spAutoFit/>
          </a:bodyPr>
          <a:lstStyle/>
          <a:p>
            <a:pPr algn="r"/>
            <a:r>
              <a:rPr lang="en-US" dirty="0" smtClean="0"/>
              <a:t>010</a:t>
            </a:r>
          </a:p>
          <a:p>
            <a:pPr algn="r"/>
            <a:r>
              <a:rPr lang="en-US" u="sng" dirty="0" smtClean="0"/>
              <a:t>+ 011</a:t>
            </a:r>
          </a:p>
          <a:p>
            <a:pPr algn="r"/>
            <a:r>
              <a:rPr lang="en-US" dirty="0"/>
              <a:t>1</a:t>
            </a:r>
            <a:r>
              <a:rPr lang="en-US" dirty="0" smtClean="0"/>
              <a:t>01</a:t>
            </a:r>
            <a:endParaRPr lang="en-US" dirty="0"/>
          </a:p>
        </p:txBody>
      </p:sp>
      <p:cxnSp>
        <p:nvCxnSpPr>
          <p:cNvPr id="29" name="Straight Arrow Connector 28"/>
          <p:cNvCxnSpPr/>
          <p:nvPr/>
        </p:nvCxnSpPr>
        <p:spPr>
          <a:xfrm>
            <a:off x="6010923" y="4153882"/>
            <a:ext cx="4261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TextBox 29"/>
          <p:cNvSpPr txBox="1"/>
          <p:nvPr/>
        </p:nvSpPr>
        <p:spPr>
          <a:xfrm>
            <a:off x="2503502" y="5190198"/>
            <a:ext cx="1003177" cy="923330"/>
          </a:xfrm>
          <a:prstGeom prst="rect">
            <a:avLst/>
          </a:prstGeom>
          <a:noFill/>
        </p:spPr>
        <p:txBody>
          <a:bodyPr wrap="square" rtlCol="0">
            <a:spAutoFit/>
          </a:bodyPr>
          <a:lstStyle/>
          <a:p>
            <a:pPr algn="r"/>
            <a:r>
              <a:rPr lang="en-US" dirty="0" smtClean="0"/>
              <a:t>110</a:t>
            </a:r>
          </a:p>
          <a:p>
            <a:pPr algn="r"/>
            <a:r>
              <a:rPr lang="en-US" u="sng" dirty="0" smtClean="0"/>
              <a:t>- 001</a:t>
            </a:r>
          </a:p>
          <a:p>
            <a:pPr algn="r"/>
            <a:endParaRPr lang="en-US" dirty="0"/>
          </a:p>
        </p:txBody>
      </p:sp>
      <p:sp>
        <p:nvSpPr>
          <p:cNvPr id="31" name="TextBox 30"/>
          <p:cNvSpPr txBox="1"/>
          <p:nvPr/>
        </p:nvSpPr>
        <p:spPr>
          <a:xfrm>
            <a:off x="1407110" y="5190198"/>
            <a:ext cx="594804" cy="923330"/>
          </a:xfrm>
          <a:prstGeom prst="rect">
            <a:avLst/>
          </a:prstGeom>
          <a:noFill/>
        </p:spPr>
        <p:txBody>
          <a:bodyPr wrap="square" rtlCol="0">
            <a:spAutoFit/>
          </a:bodyPr>
          <a:lstStyle/>
          <a:p>
            <a:pPr algn="r"/>
            <a:r>
              <a:rPr lang="en-US" dirty="0" smtClean="0"/>
              <a:t>6</a:t>
            </a:r>
          </a:p>
          <a:p>
            <a:pPr algn="r"/>
            <a:r>
              <a:rPr lang="en-US" u="sng" dirty="0" smtClean="0"/>
              <a:t>- 1</a:t>
            </a:r>
          </a:p>
          <a:p>
            <a:pPr algn="r"/>
            <a:endParaRPr lang="en-US" dirty="0"/>
          </a:p>
        </p:txBody>
      </p:sp>
      <p:sp>
        <p:nvSpPr>
          <p:cNvPr id="32" name="TextBox 31"/>
          <p:cNvSpPr txBox="1"/>
          <p:nvPr/>
        </p:nvSpPr>
        <p:spPr>
          <a:xfrm>
            <a:off x="3809999" y="5190198"/>
            <a:ext cx="1003177" cy="923330"/>
          </a:xfrm>
          <a:prstGeom prst="rect">
            <a:avLst/>
          </a:prstGeom>
          <a:noFill/>
        </p:spPr>
        <p:txBody>
          <a:bodyPr wrap="square" rtlCol="0">
            <a:spAutoFit/>
          </a:bodyPr>
          <a:lstStyle/>
          <a:p>
            <a:pPr algn="r"/>
            <a:r>
              <a:rPr lang="en-US" dirty="0" smtClean="0"/>
              <a:t>110</a:t>
            </a:r>
          </a:p>
          <a:p>
            <a:pPr algn="r"/>
            <a:r>
              <a:rPr lang="en-US" u="sng" dirty="0"/>
              <a:t>-</a:t>
            </a:r>
            <a:r>
              <a:rPr lang="en-US" u="sng" dirty="0" smtClean="0"/>
              <a:t> 001</a:t>
            </a:r>
          </a:p>
          <a:p>
            <a:pPr algn="r"/>
            <a:r>
              <a:rPr lang="en-US" dirty="0" smtClean="0"/>
              <a:t>1</a:t>
            </a:r>
            <a:endParaRPr lang="en-US" dirty="0"/>
          </a:p>
        </p:txBody>
      </p:sp>
      <p:sp>
        <p:nvSpPr>
          <p:cNvPr id="33" name="TextBox 32"/>
          <p:cNvSpPr txBox="1"/>
          <p:nvPr/>
        </p:nvSpPr>
        <p:spPr>
          <a:xfrm>
            <a:off x="7563776" y="5190198"/>
            <a:ext cx="594804" cy="923330"/>
          </a:xfrm>
          <a:prstGeom prst="rect">
            <a:avLst/>
          </a:prstGeom>
          <a:noFill/>
        </p:spPr>
        <p:txBody>
          <a:bodyPr wrap="square" rtlCol="0">
            <a:spAutoFit/>
          </a:bodyPr>
          <a:lstStyle/>
          <a:p>
            <a:pPr algn="r"/>
            <a:r>
              <a:rPr lang="en-US" dirty="0" smtClean="0"/>
              <a:t>6</a:t>
            </a:r>
          </a:p>
          <a:p>
            <a:pPr algn="r"/>
            <a:r>
              <a:rPr lang="en-US" u="sng" dirty="0"/>
              <a:t>-</a:t>
            </a:r>
            <a:r>
              <a:rPr lang="en-US" u="sng" dirty="0" smtClean="0"/>
              <a:t> 1</a:t>
            </a:r>
          </a:p>
          <a:p>
            <a:pPr algn="r"/>
            <a:r>
              <a:rPr lang="en-US" dirty="0"/>
              <a:t>5</a:t>
            </a:r>
          </a:p>
        </p:txBody>
      </p:sp>
      <p:cxnSp>
        <p:nvCxnSpPr>
          <p:cNvPr id="34" name="Straight Arrow Connector 33"/>
          <p:cNvCxnSpPr/>
          <p:nvPr/>
        </p:nvCxnSpPr>
        <p:spPr>
          <a:xfrm>
            <a:off x="2219418" y="5651863"/>
            <a:ext cx="4261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a:off x="3607293" y="5651863"/>
            <a:ext cx="4261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a:xfrm>
            <a:off x="7260456" y="5651863"/>
            <a:ext cx="4261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TextBox 36"/>
          <p:cNvSpPr txBox="1"/>
          <p:nvPr/>
        </p:nvSpPr>
        <p:spPr>
          <a:xfrm>
            <a:off x="5015882" y="5190198"/>
            <a:ext cx="1003177" cy="923330"/>
          </a:xfrm>
          <a:prstGeom prst="rect">
            <a:avLst/>
          </a:prstGeom>
          <a:noFill/>
        </p:spPr>
        <p:txBody>
          <a:bodyPr wrap="square" rtlCol="0">
            <a:spAutoFit/>
          </a:bodyPr>
          <a:lstStyle/>
          <a:p>
            <a:pPr algn="r"/>
            <a:r>
              <a:rPr lang="en-US" dirty="0" smtClean="0"/>
              <a:t>110</a:t>
            </a:r>
          </a:p>
          <a:p>
            <a:pPr algn="r"/>
            <a:r>
              <a:rPr lang="en-US" u="sng" dirty="0"/>
              <a:t>-</a:t>
            </a:r>
            <a:r>
              <a:rPr lang="en-US" u="sng" dirty="0" smtClean="0"/>
              <a:t> 001</a:t>
            </a:r>
          </a:p>
          <a:p>
            <a:pPr algn="r"/>
            <a:r>
              <a:rPr lang="en-US" dirty="0" smtClean="0"/>
              <a:t>01</a:t>
            </a:r>
            <a:endParaRPr lang="en-US" dirty="0"/>
          </a:p>
        </p:txBody>
      </p:sp>
      <p:cxnSp>
        <p:nvCxnSpPr>
          <p:cNvPr id="38" name="Straight Arrow Connector 37"/>
          <p:cNvCxnSpPr/>
          <p:nvPr/>
        </p:nvCxnSpPr>
        <p:spPr>
          <a:xfrm>
            <a:off x="4813176" y="5651863"/>
            <a:ext cx="4261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TextBox 38"/>
          <p:cNvSpPr txBox="1"/>
          <p:nvPr/>
        </p:nvSpPr>
        <p:spPr>
          <a:xfrm>
            <a:off x="4382608" y="5059393"/>
            <a:ext cx="321076" cy="261610"/>
          </a:xfrm>
          <a:prstGeom prst="rect">
            <a:avLst/>
          </a:prstGeom>
          <a:noFill/>
        </p:spPr>
        <p:txBody>
          <a:bodyPr wrap="square" rtlCol="0">
            <a:spAutoFit/>
          </a:bodyPr>
          <a:lstStyle/>
          <a:p>
            <a:r>
              <a:rPr lang="en-US" sz="1100" dirty="0" smtClean="0"/>
              <a:t>-1</a:t>
            </a:r>
            <a:endParaRPr lang="en-US" sz="1100" dirty="0"/>
          </a:p>
        </p:txBody>
      </p:sp>
      <p:cxnSp>
        <p:nvCxnSpPr>
          <p:cNvPr id="40" name="Straight Arrow Connector 39"/>
          <p:cNvCxnSpPr/>
          <p:nvPr/>
        </p:nvCxnSpPr>
        <p:spPr>
          <a:xfrm flipH="1">
            <a:off x="4576438" y="4777374"/>
            <a:ext cx="313677" cy="3639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p:cNvSpPr txBox="1"/>
          <p:nvPr/>
        </p:nvSpPr>
        <p:spPr>
          <a:xfrm>
            <a:off x="6213629" y="5190198"/>
            <a:ext cx="1003177" cy="923330"/>
          </a:xfrm>
          <a:prstGeom prst="rect">
            <a:avLst/>
          </a:prstGeom>
          <a:noFill/>
        </p:spPr>
        <p:txBody>
          <a:bodyPr wrap="square" rtlCol="0">
            <a:spAutoFit/>
          </a:bodyPr>
          <a:lstStyle/>
          <a:p>
            <a:pPr algn="r"/>
            <a:r>
              <a:rPr lang="en-US" dirty="0"/>
              <a:t>1</a:t>
            </a:r>
            <a:r>
              <a:rPr lang="en-US" dirty="0" smtClean="0"/>
              <a:t>10</a:t>
            </a:r>
          </a:p>
          <a:p>
            <a:pPr algn="r"/>
            <a:r>
              <a:rPr lang="en-US" u="sng" dirty="0"/>
              <a:t>-</a:t>
            </a:r>
            <a:r>
              <a:rPr lang="en-US" u="sng" dirty="0" smtClean="0"/>
              <a:t> 001</a:t>
            </a:r>
          </a:p>
          <a:p>
            <a:pPr algn="r"/>
            <a:r>
              <a:rPr lang="en-US" dirty="0"/>
              <a:t>1</a:t>
            </a:r>
            <a:r>
              <a:rPr lang="en-US" dirty="0" smtClean="0"/>
              <a:t>01</a:t>
            </a:r>
            <a:endParaRPr lang="en-US" dirty="0"/>
          </a:p>
        </p:txBody>
      </p:sp>
      <p:cxnSp>
        <p:nvCxnSpPr>
          <p:cNvPr id="42" name="Straight Arrow Connector 41"/>
          <p:cNvCxnSpPr/>
          <p:nvPr/>
        </p:nvCxnSpPr>
        <p:spPr>
          <a:xfrm>
            <a:off x="6010923" y="5651863"/>
            <a:ext cx="4261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TextBox 42"/>
          <p:cNvSpPr txBox="1"/>
          <p:nvPr/>
        </p:nvSpPr>
        <p:spPr>
          <a:xfrm>
            <a:off x="4890114" y="4611412"/>
            <a:ext cx="4867925" cy="369332"/>
          </a:xfrm>
          <a:prstGeom prst="rect">
            <a:avLst/>
          </a:prstGeom>
          <a:noFill/>
        </p:spPr>
        <p:txBody>
          <a:bodyPr wrap="square" rtlCol="0">
            <a:spAutoFit/>
          </a:bodyPr>
          <a:lstStyle/>
          <a:p>
            <a:r>
              <a:rPr lang="en-US" dirty="0" smtClean="0"/>
              <a:t>...But the </a:t>
            </a:r>
            <a:r>
              <a:rPr lang="en-US" dirty="0"/>
              <a:t>n</a:t>
            </a:r>
            <a:r>
              <a:rPr lang="en-US" dirty="0" smtClean="0"/>
              <a:t>egative value moves over to next digit </a:t>
            </a:r>
            <a:endParaRPr lang="en-US" dirty="0"/>
          </a:p>
        </p:txBody>
      </p:sp>
      <p:cxnSp>
        <p:nvCxnSpPr>
          <p:cNvPr id="44" name="Straight Arrow Connector 43"/>
          <p:cNvCxnSpPr/>
          <p:nvPr/>
        </p:nvCxnSpPr>
        <p:spPr>
          <a:xfrm flipH="1" flipV="1">
            <a:off x="4728471" y="5935343"/>
            <a:ext cx="375819" cy="3089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5116496" y="6159694"/>
            <a:ext cx="3916534" cy="369332"/>
          </a:xfrm>
          <a:prstGeom prst="rect">
            <a:avLst/>
          </a:prstGeom>
          <a:noFill/>
        </p:spPr>
        <p:txBody>
          <a:bodyPr wrap="square" rtlCol="0">
            <a:spAutoFit/>
          </a:bodyPr>
          <a:lstStyle/>
          <a:p>
            <a:r>
              <a:rPr lang="en-US" dirty="0" smtClean="0"/>
              <a:t>0 – 1 results in a 1... </a:t>
            </a:r>
            <a:endParaRPr lang="en-US" dirty="0"/>
          </a:p>
        </p:txBody>
      </p:sp>
      <p:sp>
        <p:nvSpPr>
          <p:cNvPr id="47" name="TextBox 46"/>
          <p:cNvSpPr txBox="1"/>
          <p:nvPr/>
        </p:nvSpPr>
        <p:spPr>
          <a:xfrm>
            <a:off x="5573693" y="5036749"/>
            <a:ext cx="321076" cy="261610"/>
          </a:xfrm>
          <a:prstGeom prst="rect">
            <a:avLst/>
          </a:prstGeom>
          <a:noFill/>
        </p:spPr>
        <p:txBody>
          <a:bodyPr wrap="square" rtlCol="0">
            <a:spAutoFit/>
          </a:bodyPr>
          <a:lstStyle/>
          <a:p>
            <a:r>
              <a:rPr lang="en-US" sz="1100" dirty="0" smtClean="0"/>
              <a:t>-1</a:t>
            </a:r>
            <a:endParaRPr lang="en-US" sz="1100" dirty="0"/>
          </a:p>
        </p:txBody>
      </p:sp>
    </p:spTree>
    <p:extLst>
      <p:ext uri="{BB962C8B-B14F-4D97-AF65-F5344CB8AC3E}">
        <p14:creationId xmlns:p14="http://schemas.microsoft.com/office/powerpoint/2010/main" val="373606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8"/>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4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41"/>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3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4" grpId="0"/>
      <p:bldP spid="15" grpId="0"/>
      <p:bldP spid="16" grpId="0"/>
      <p:bldP spid="17" grpId="0"/>
      <p:bldP spid="18" grpId="0"/>
      <p:bldP spid="23" grpId="0"/>
      <p:bldP spid="25" grpId="0"/>
      <p:bldP spid="27" grpId="0"/>
      <p:bldP spid="28" grpId="0"/>
      <p:bldP spid="30" grpId="0"/>
      <p:bldP spid="31" grpId="0"/>
      <p:bldP spid="32" grpId="0"/>
      <p:bldP spid="33" grpId="0"/>
      <p:bldP spid="37" grpId="0"/>
      <p:bldP spid="39" grpId="0"/>
      <p:bldP spid="41" grpId="0"/>
      <p:bldP spid="43" grpId="0"/>
      <p:bldP spid="46" grpId="0"/>
      <p:bldP spid="4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OR Ga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00849" y="8845520"/>
            <a:ext cx="191656" cy="1055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9999" y="5311818"/>
            <a:ext cx="686155" cy="3804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The math is a bit more complicated for computers...</a:t>
            </a:r>
            <a:endParaRPr lang="en-US" dirty="0"/>
          </a:p>
        </p:txBody>
      </p:sp>
      <p:sp>
        <p:nvSpPr>
          <p:cNvPr id="3" name="Content Placeholder 2"/>
          <p:cNvSpPr>
            <a:spLocks noGrp="1"/>
          </p:cNvSpPr>
          <p:nvPr>
            <p:ph idx="1"/>
          </p:nvPr>
        </p:nvSpPr>
        <p:spPr/>
        <p:txBody>
          <a:bodyPr/>
          <a:lstStyle/>
          <a:p>
            <a:r>
              <a:rPr lang="en-US" dirty="0" smtClean="0"/>
              <a:t>All math in computers needs to be accomplished via “logic gates”</a:t>
            </a:r>
          </a:p>
          <a:p>
            <a:pPr marL="457200" lvl="1" indent="0">
              <a:buNone/>
            </a:pPr>
            <a:r>
              <a:rPr lang="en-US" dirty="0" smtClean="0"/>
              <a:t>   AND                                                       OR</a:t>
            </a:r>
          </a:p>
          <a:p>
            <a:pPr marL="457200" lvl="1" indent="0">
              <a:buNone/>
            </a:pPr>
            <a:endParaRPr lang="en-US" dirty="0"/>
          </a:p>
          <a:p>
            <a:pPr marL="457200" lvl="1" indent="0">
              <a:buNone/>
            </a:pPr>
            <a:endParaRPr lang="en-US" dirty="0" smtClean="0"/>
          </a:p>
          <a:p>
            <a:pPr marL="457200" lvl="1" indent="0">
              <a:buNone/>
            </a:pPr>
            <a:endParaRPr lang="en-US" dirty="0"/>
          </a:p>
          <a:p>
            <a:pPr marL="457200" lvl="1" indent="0">
              <a:buNone/>
            </a:pPr>
            <a:endParaRPr lang="en-US" dirty="0" smtClean="0"/>
          </a:p>
          <a:p>
            <a:pPr marL="457200" lvl="1" indent="0">
              <a:buNone/>
            </a:pPr>
            <a:endParaRPr lang="en-US" dirty="0"/>
          </a:p>
          <a:p>
            <a:pPr marL="457200" lvl="1" indent="0">
              <a:buNone/>
            </a:pPr>
            <a:r>
              <a:rPr lang="en-US" dirty="0" smtClean="0"/>
              <a:t>   XOR				      NOT</a:t>
            </a:r>
          </a:p>
        </p:txBody>
      </p:sp>
      <p:graphicFrame>
        <p:nvGraphicFramePr>
          <p:cNvPr id="4" name="Table 3"/>
          <p:cNvGraphicFramePr>
            <a:graphicFrameLocks noGrp="1"/>
          </p:cNvGraphicFramePr>
          <p:nvPr>
            <p:extLst>
              <p:ext uri="{D42A27DB-BD31-4B8C-83A1-F6EECF244321}">
                <p14:modId xmlns:p14="http://schemas.microsoft.com/office/powerpoint/2010/main" val="3746913073"/>
              </p:ext>
            </p:extLst>
          </p:nvPr>
        </p:nvGraphicFramePr>
        <p:xfrm>
          <a:off x="2395985" y="2424179"/>
          <a:ext cx="3250215" cy="2103120"/>
        </p:xfrm>
        <a:graphic>
          <a:graphicData uri="http://schemas.openxmlformats.org/drawingml/2006/table">
            <a:tbl>
              <a:tblPr firstRow="1" bandRow="1">
                <a:tableStyleId>{5940675A-B579-460E-94D1-54222C63F5DA}</a:tableStyleId>
              </a:tblPr>
              <a:tblGrid>
                <a:gridCol w="1083405">
                  <a:extLst>
                    <a:ext uri="{9D8B030D-6E8A-4147-A177-3AD203B41FA5}">
                      <a16:colId xmlns:a16="http://schemas.microsoft.com/office/drawing/2014/main" xmlns="" val="20000"/>
                    </a:ext>
                  </a:extLst>
                </a:gridCol>
                <a:gridCol w="1083405">
                  <a:extLst>
                    <a:ext uri="{9D8B030D-6E8A-4147-A177-3AD203B41FA5}">
                      <a16:colId xmlns:a16="http://schemas.microsoft.com/office/drawing/2014/main" xmlns="" val="20001"/>
                    </a:ext>
                  </a:extLst>
                </a:gridCol>
                <a:gridCol w="1083405">
                  <a:extLst>
                    <a:ext uri="{9D8B030D-6E8A-4147-A177-3AD203B41FA5}">
                      <a16:colId xmlns:a16="http://schemas.microsoft.com/office/drawing/2014/main" xmlns="" val="20002"/>
                    </a:ext>
                  </a:extLst>
                </a:gridCol>
              </a:tblGrid>
              <a:tr h="356767">
                <a:tc>
                  <a:txBody>
                    <a:bodyPr/>
                    <a:lstStyle/>
                    <a:p>
                      <a:pPr algn="ctr"/>
                      <a:r>
                        <a:rPr lang="en-US" dirty="0" smtClean="0"/>
                        <a:t>Bit1</a:t>
                      </a:r>
                      <a:endParaRPr lang="en-US" dirty="0"/>
                    </a:p>
                  </a:txBody>
                  <a:tcPr/>
                </a:tc>
                <a:tc>
                  <a:txBody>
                    <a:bodyPr/>
                    <a:lstStyle/>
                    <a:p>
                      <a:pPr algn="ctr"/>
                      <a:r>
                        <a:rPr lang="en-US" dirty="0" smtClean="0"/>
                        <a:t>Bit2</a:t>
                      </a:r>
                      <a:endParaRPr lang="en-US" dirty="0"/>
                    </a:p>
                  </a:txBody>
                  <a:tcPr/>
                </a:tc>
                <a:tc>
                  <a:txBody>
                    <a:bodyPr/>
                    <a:lstStyle/>
                    <a:p>
                      <a:pPr algn="ctr"/>
                      <a:r>
                        <a:rPr lang="en-US" dirty="0" smtClean="0"/>
                        <a:t>Bit1</a:t>
                      </a:r>
                      <a:r>
                        <a:rPr lang="en-US" baseline="0" dirty="0" smtClean="0"/>
                        <a:t> AND</a:t>
                      </a:r>
                    </a:p>
                    <a:p>
                      <a:pPr algn="ctr"/>
                      <a:r>
                        <a:rPr lang="en-US" baseline="0" dirty="0" smtClean="0"/>
                        <a:t>Bit2</a:t>
                      </a:r>
                      <a:endParaRPr lang="en-US" dirty="0"/>
                    </a:p>
                  </a:txBody>
                  <a:tcPr/>
                </a:tc>
                <a:extLst>
                  <a:ext uri="{0D108BD9-81ED-4DB2-BD59-A6C34878D82A}">
                    <a16:rowId xmlns:a16="http://schemas.microsoft.com/office/drawing/2014/main" xmlns="" val="10000"/>
                  </a:ext>
                </a:extLst>
              </a:tr>
              <a:tr h="356767">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extLst>
                  <a:ext uri="{0D108BD9-81ED-4DB2-BD59-A6C34878D82A}">
                    <a16:rowId xmlns:a16="http://schemas.microsoft.com/office/drawing/2014/main" xmlns="" val="10001"/>
                  </a:ext>
                </a:extLst>
              </a:tr>
              <a:tr h="356767">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extLst>
                  <a:ext uri="{0D108BD9-81ED-4DB2-BD59-A6C34878D82A}">
                    <a16:rowId xmlns:a16="http://schemas.microsoft.com/office/drawing/2014/main" xmlns="" val="10002"/>
                  </a:ext>
                </a:extLst>
              </a:tr>
              <a:tr h="356767">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extLst>
                  <a:ext uri="{0D108BD9-81ED-4DB2-BD59-A6C34878D82A}">
                    <a16:rowId xmlns:a16="http://schemas.microsoft.com/office/drawing/2014/main" xmlns="" val="10003"/>
                  </a:ext>
                </a:extLst>
              </a:tr>
              <a:tr h="356767">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xmlns="" val="1000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071733738"/>
              </p:ext>
            </p:extLst>
          </p:nvPr>
        </p:nvGraphicFramePr>
        <p:xfrm>
          <a:off x="6676501" y="2424179"/>
          <a:ext cx="3250215" cy="2103120"/>
        </p:xfrm>
        <a:graphic>
          <a:graphicData uri="http://schemas.openxmlformats.org/drawingml/2006/table">
            <a:tbl>
              <a:tblPr firstRow="1" bandRow="1">
                <a:tableStyleId>{5940675A-B579-460E-94D1-54222C63F5DA}</a:tableStyleId>
              </a:tblPr>
              <a:tblGrid>
                <a:gridCol w="1083405">
                  <a:extLst>
                    <a:ext uri="{9D8B030D-6E8A-4147-A177-3AD203B41FA5}">
                      <a16:colId xmlns:a16="http://schemas.microsoft.com/office/drawing/2014/main" xmlns="" val="20000"/>
                    </a:ext>
                  </a:extLst>
                </a:gridCol>
                <a:gridCol w="1083405">
                  <a:extLst>
                    <a:ext uri="{9D8B030D-6E8A-4147-A177-3AD203B41FA5}">
                      <a16:colId xmlns:a16="http://schemas.microsoft.com/office/drawing/2014/main" xmlns="" val="20001"/>
                    </a:ext>
                  </a:extLst>
                </a:gridCol>
                <a:gridCol w="1083405">
                  <a:extLst>
                    <a:ext uri="{9D8B030D-6E8A-4147-A177-3AD203B41FA5}">
                      <a16:colId xmlns:a16="http://schemas.microsoft.com/office/drawing/2014/main" xmlns="" val="20002"/>
                    </a:ext>
                  </a:extLst>
                </a:gridCol>
              </a:tblGrid>
              <a:tr h="356767">
                <a:tc>
                  <a:txBody>
                    <a:bodyPr/>
                    <a:lstStyle/>
                    <a:p>
                      <a:pPr algn="ctr"/>
                      <a:r>
                        <a:rPr lang="en-US" dirty="0" smtClean="0"/>
                        <a:t>Bit1</a:t>
                      </a:r>
                      <a:endParaRPr lang="en-US" dirty="0"/>
                    </a:p>
                  </a:txBody>
                  <a:tcPr/>
                </a:tc>
                <a:tc>
                  <a:txBody>
                    <a:bodyPr/>
                    <a:lstStyle/>
                    <a:p>
                      <a:pPr algn="ctr"/>
                      <a:r>
                        <a:rPr lang="en-US" dirty="0" smtClean="0"/>
                        <a:t>Bit2</a:t>
                      </a:r>
                      <a:endParaRPr lang="en-US" dirty="0"/>
                    </a:p>
                  </a:txBody>
                  <a:tcPr/>
                </a:tc>
                <a:tc>
                  <a:txBody>
                    <a:bodyPr/>
                    <a:lstStyle/>
                    <a:p>
                      <a:pPr algn="ctr"/>
                      <a:r>
                        <a:rPr lang="en-US" dirty="0" smtClean="0"/>
                        <a:t>Bit1</a:t>
                      </a:r>
                      <a:r>
                        <a:rPr lang="en-US" baseline="0" dirty="0" smtClean="0"/>
                        <a:t> OR</a:t>
                      </a:r>
                    </a:p>
                    <a:p>
                      <a:pPr algn="ctr"/>
                      <a:r>
                        <a:rPr lang="en-US" baseline="0" dirty="0" smtClean="0"/>
                        <a:t>Bit2</a:t>
                      </a:r>
                      <a:endParaRPr lang="en-US" dirty="0"/>
                    </a:p>
                  </a:txBody>
                  <a:tcPr/>
                </a:tc>
                <a:extLst>
                  <a:ext uri="{0D108BD9-81ED-4DB2-BD59-A6C34878D82A}">
                    <a16:rowId xmlns:a16="http://schemas.microsoft.com/office/drawing/2014/main" xmlns="" val="10000"/>
                  </a:ext>
                </a:extLst>
              </a:tr>
              <a:tr h="356767">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extLst>
                  <a:ext uri="{0D108BD9-81ED-4DB2-BD59-A6C34878D82A}">
                    <a16:rowId xmlns:a16="http://schemas.microsoft.com/office/drawing/2014/main" xmlns="" val="10001"/>
                  </a:ext>
                </a:extLst>
              </a:tr>
              <a:tr h="356767">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xmlns="" val="10002"/>
                  </a:ext>
                </a:extLst>
              </a:tr>
              <a:tr h="356767">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xmlns="" val="10003"/>
                  </a:ext>
                </a:extLst>
              </a:tr>
              <a:tr h="356767">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xmlns="" val="1000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714903811"/>
              </p:ext>
            </p:extLst>
          </p:nvPr>
        </p:nvGraphicFramePr>
        <p:xfrm>
          <a:off x="2395984" y="4754880"/>
          <a:ext cx="3250215" cy="2103120"/>
        </p:xfrm>
        <a:graphic>
          <a:graphicData uri="http://schemas.openxmlformats.org/drawingml/2006/table">
            <a:tbl>
              <a:tblPr firstRow="1" bandRow="1">
                <a:tableStyleId>{5940675A-B579-460E-94D1-54222C63F5DA}</a:tableStyleId>
              </a:tblPr>
              <a:tblGrid>
                <a:gridCol w="1083405">
                  <a:extLst>
                    <a:ext uri="{9D8B030D-6E8A-4147-A177-3AD203B41FA5}">
                      <a16:colId xmlns:a16="http://schemas.microsoft.com/office/drawing/2014/main" xmlns="" val="20000"/>
                    </a:ext>
                  </a:extLst>
                </a:gridCol>
                <a:gridCol w="1083405">
                  <a:extLst>
                    <a:ext uri="{9D8B030D-6E8A-4147-A177-3AD203B41FA5}">
                      <a16:colId xmlns:a16="http://schemas.microsoft.com/office/drawing/2014/main" xmlns="" val="20001"/>
                    </a:ext>
                  </a:extLst>
                </a:gridCol>
                <a:gridCol w="1083405">
                  <a:extLst>
                    <a:ext uri="{9D8B030D-6E8A-4147-A177-3AD203B41FA5}">
                      <a16:colId xmlns:a16="http://schemas.microsoft.com/office/drawing/2014/main" xmlns="" val="20002"/>
                    </a:ext>
                  </a:extLst>
                </a:gridCol>
              </a:tblGrid>
              <a:tr h="356767">
                <a:tc>
                  <a:txBody>
                    <a:bodyPr/>
                    <a:lstStyle/>
                    <a:p>
                      <a:pPr algn="ctr"/>
                      <a:r>
                        <a:rPr lang="en-US" dirty="0" smtClean="0"/>
                        <a:t>Bit1</a:t>
                      </a:r>
                      <a:endParaRPr lang="en-US" dirty="0"/>
                    </a:p>
                  </a:txBody>
                  <a:tcPr/>
                </a:tc>
                <a:tc>
                  <a:txBody>
                    <a:bodyPr/>
                    <a:lstStyle/>
                    <a:p>
                      <a:pPr algn="ctr"/>
                      <a:r>
                        <a:rPr lang="en-US" dirty="0" smtClean="0"/>
                        <a:t>Bit2</a:t>
                      </a:r>
                      <a:endParaRPr lang="en-US" dirty="0"/>
                    </a:p>
                  </a:txBody>
                  <a:tcPr/>
                </a:tc>
                <a:tc>
                  <a:txBody>
                    <a:bodyPr/>
                    <a:lstStyle/>
                    <a:p>
                      <a:pPr algn="ctr"/>
                      <a:r>
                        <a:rPr lang="en-US" dirty="0" smtClean="0"/>
                        <a:t>Bit1</a:t>
                      </a:r>
                      <a:r>
                        <a:rPr lang="en-US" baseline="0" dirty="0" smtClean="0"/>
                        <a:t> OR</a:t>
                      </a:r>
                    </a:p>
                    <a:p>
                      <a:pPr algn="ctr"/>
                      <a:r>
                        <a:rPr lang="en-US" baseline="0" dirty="0" smtClean="0"/>
                        <a:t>Bit2</a:t>
                      </a:r>
                      <a:endParaRPr lang="en-US" dirty="0"/>
                    </a:p>
                  </a:txBody>
                  <a:tcPr/>
                </a:tc>
                <a:extLst>
                  <a:ext uri="{0D108BD9-81ED-4DB2-BD59-A6C34878D82A}">
                    <a16:rowId xmlns:a16="http://schemas.microsoft.com/office/drawing/2014/main" xmlns="" val="10000"/>
                  </a:ext>
                </a:extLst>
              </a:tr>
              <a:tr h="356767">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extLst>
                  <a:ext uri="{0D108BD9-81ED-4DB2-BD59-A6C34878D82A}">
                    <a16:rowId xmlns:a16="http://schemas.microsoft.com/office/drawing/2014/main" xmlns="" val="10001"/>
                  </a:ext>
                </a:extLst>
              </a:tr>
              <a:tr h="356767">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xmlns="" val="10002"/>
                  </a:ext>
                </a:extLst>
              </a:tr>
              <a:tr h="356767">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xmlns="" val="10003"/>
                  </a:ext>
                </a:extLst>
              </a:tr>
              <a:tr h="356767">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extLst>
                  <a:ext uri="{0D108BD9-81ED-4DB2-BD59-A6C34878D82A}">
                    <a16:rowId xmlns:a16="http://schemas.microsoft.com/office/drawing/2014/main" xmlns="" val="1000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248909268"/>
              </p:ext>
            </p:extLst>
          </p:nvPr>
        </p:nvGraphicFramePr>
        <p:xfrm>
          <a:off x="6676501" y="4754880"/>
          <a:ext cx="2166810" cy="1371600"/>
        </p:xfrm>
        <a:graphic>
          <a:graphicData uri="http://schemas.openxmlformats.org/drawingml/2006/table">
            <a:tbl>
              <a:tblPr firstRow="1" bandRow="1">
                <a:tableStyleId>{5940675A-B579-460E-94D1-54222C63F5DA}</a:tableStyleId>
              </a:tblPr>
              <a:tblGrid>
                <a:gridCol w="1083405">
                  <a:extLst>
                    <a:ext uri="{9D8B030D-6E8A-4147-A177-3AD203B41FA5}">
                      <a16:colId xmlns:a16="http://schemas.microsoft.com/office/drawing/2014/main" xmlns="" val="20000"/>
                    </a:ext>
                  </a:extLst>
                </a:gridCol>
                <a:gridCol w="1083405">
                  <a:extLst>
                    <a:ext uri="{9D8B030D-6E8A-4147-A177-3AD203B41FA5}">
                      <a16:colId xmlns:a16="http://schemas.microsoft.com/office/drawing/2014/main" xmlns="" val="20001"/>
                    </a:ext>
                  </a:extLst>
                </a:gridCol>
              </a:tblGrid>
              <a:tr h="356767">
                <a:tc>
                  <a:txBody>
                    <a:bodyPr/>
                    <a:lstStyle/>
                    <a:p>
                      <a:pPr algn="ctr"/>
                      <a:r>
                        <a:rPr lang="en-US" dirty="0" smtClean="0"/>
                        <a:t>Bit1</a:t>
                      </a:r>
                      <a:endParaRPr lang="en-US" dirty="0"/>
                    </a:p>
                  </a:txBody>
                  <a:tcPr/>
                </a:tc>
                <a:tc>
                  <a:txBody>
                    <a:bodyPr/>
                    <a:lstStyle/>
                    <a:p>
                      <a:pPr algn="ctr"/>
                      <a:r>
                        <a:rPr lang="en-US" dirty="0" smtClean="0"/>
                        <a:t>NOT</a:t>
                      </a:r>
                      <a:endParaRPr lang="en-US" baseline="0" dirty="0" smtClean="0"/>
                    </a:p>
                    <a:p>
                      <a:pPr algn="ctr"/>
                      <a:r>
                        <a:rPr lang="en-US" dirty="0" smtClean="0"/>
                        <a:t>Bit2</a:t>
                      </a:r>
                      <a:endParaRPr lang="en-US" dirty="0"/>
                    </a:p>
                  </a:txBody>
                  <a:tcPr/>
                </a:tc>
                <a:extLst>
                  <a:ext uri="{0D108BD9-81ED-4DB2-BD59-A6C34878D82A}">
                    <a16:rowId xmlns:a16="http://schemas.microsoft.com/office/drawing/2014/main" xmlns="" val="10000"/>
                  </a:ext>
                </a:extLst>
              </a:tr>
              <a:tr h="356767">
                <a:tc>
                  <a:txBody>
                    <a:bodyPr/>
                    <a:lstStyle/>
                    <a:p>
                      <a:pPr algn="ctr"/>
                      <a:r>
                        <a:rPr lang="en-US" dirty="0" smtClean="0"/>
                        <a:t>0</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xmlns="" val="10001"/>
                  </a:ext>
                </a:extLst>
              </a:tr>
              <a:tr h="356767">
                <a:tc>
                  <a:txBody>
                    <a:bodyPr/>
                    <a:lstStyle/>
                    <a:p>
                      <a:pPr algn="ctr"/>
                      <a:r>
                        <a:rPr lang="en-US" dirty="0" smtClean="0"/>
                        <a:t>1</a:t>
                      </a:r>
                      <a:endParaRPr lang="en-US" dirty="0"/>
                    </a:p>
                  </a:txBody>
                  <a:tcPr/>
                </a:tc>
                <a:tc>
                  <a:txBody>
                    <a:bodyPr/>
                    <a:lstStyle/>
                    <a:p>
                      <a:pPr algn="ctr"/>
                      <a:r>
                        <a:rPr lang="en-US" dirty="0" smtClean="0"/>
                        <a:t>0</a:t>
                      </a:r>
                      <a:endParaRPr lang="en-US" dirty="0"/>
                    </a:p>
                  </a:txBody>
                  <a:tcPr/>
                </a:tc>
                <a:extLst>
                  <a:ext uri="{0D108BD9-81ED-4DB2-BD59-A6C34878D82A}">
                    <a16:rowId xmlns:a16="http://schemas.microsoft.com/office/drawing/2014/main" xmlns="" val="10002"/>
                  </a:ext>
                </a:extLst>
              </a:tr>
            </a:tbl>
          </a:graphicData>
        </a:graphic>
      </p:graphicFrame>
      <p:sp>
        <p:nvSpPr>
          <p:cNvPr id="10" name="Oval 9"/>
          <p:cNvSpPr/>
          <p:nvPr/>
        </p:nvSpPr>
        <p:spPr>
          <a:xfrm>
            <a:off x="399495" y="1690688"/>
            <a:ext cx="11416684" cy="516731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099612" y="4754880"/>
            <a:ext cx="2139518" cy="1200329"/>
          </a:xfrm>
          <a:prstGeom prst="rect">
            <a:avLst/>
          </a:prstGeom>
          <a:noFill/>
        </p:spPr>
        <p:txBody>
          <a:bodyPr wrap="square" rtlCol="0">
            <a:spAutoFit/>
          </a:bodyPr>
          <a:lstStyle/>
          <a:p>
            <a:r>
              <a:rPr lang="en-US" dirty="0" smtClean="0">
                <a:solidFill>
                  <a:srgbClr val="FF0000"/>
                </a:solidFill>
              </a:rPr>
              <a:t>All other computer operations are really just </a:t>
            </a:r>
            <a:r>
              <a:rPr lang="en-US" dirty="0" err="1" smtClean="0">
                <a:solidFill>
                  <a:srgbClr val="FF0000"/>
                </a:solidFill>
              </a:rPr>
              <a:t>cominations</a:t>
            </a:r>
            <a:r>
              <a:rPr lang="en-US" dirty="0" smtClean="0">
                <a:solidFill>
                  <a:srgbClr val="FF0000"/>
                </a:solidFill>
              </a:rPr>
              <a:t> of these!!!</a:t>
            </a:r>
            <a:endParaRPr lang="en-US" dirty="0">
              <a:solidFill>
                <a:srgbClr val="FF0000"/>
              </a:solidFill>
            </a:endParaRPr>
          </a:p>
        </p:txBody>
      </p:sp>
      <p:pic>
        <p:nvPicPr>
          <p:cNvPr id="1026" name="Picture 2" descr="http://www.reactiongifs.com/r/2013/10/tim-and-eric-mind-blown.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146011" y="3242971"/>
            <a:ext cx="3000375" cy="20002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upload.wikimedia.org/wikipedia/commons/thumb/6/64/AND_ANSI.svg/100px-AND_ANSI.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3484" y="2797968"/>
            <a:ext cx="952500"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home.netcom.com/~chip.f/viterbi/figs/xor_gate.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1237" y="4997492"/>
            <a:ext cx="914400" cy="62865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or gat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04748" y="2671311"/>
            <a:ext cx="913204" cy="50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14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that look like?</a:t>
            </a:r>
            <a:endParaRPr lang="en-US" dirty="0"/>
          </a:p>
        </p:txBody>
      </p:sp>
      <p:sp>
        <p:nvSpPr>
          <p:cNvPr id="4" name="Rectangle 3"/>
          <p:cNvSpPr/>
          <p:nvPr/>
        </p:nvSpPr>
        <p:spPr>
          <a:xfrm>
            <a:off x="2406733" y="5362146"/>
            <a:ext cx="6096000" cy="646331"/>
          </a:xfrm>
          <a:prstGeom prst="rect">
            <a:avLst/>
          </a:prstGeom>
        </p:spPr>
        <p:txBody>
          <a:bodyPr>
            <a:spAutoFit/>
          </a:bodyPr>
          <a:lstStyle/>
          <a:p>
            <a:r>
              <a:rPr lang="en-US" dirty="0"/>
              <a:t>By </a:t>
            </a:r>
            <a:r>
              <a:rPr lang="en-US" dirty="0" err="1"/>
              <a:t>inductiveload</a:t>
            </a:r>
            <a:r>
              <a:rPr lang="en-US" dirty="0"/>
              <a:t> - Own drawing, </a:t>
            </a:r>
            <a:r>
              <a:rPr lang="en-US" dirty="0" err="1"/>
              <a:t>Inkscape</a:t>
            </a:r>
            <a:r>
              <a:rPr lang="en-US" dirty="0"/>
              <a:t> 0.43, Public Domain, https://commons.wikimedia.org/w/index.php?curid=1023334</a:t>
            </a:r>
          </a:p>
        </p:txBody>
      </p:sp>
      <p:pic>
        <p:nvPicPr>
          <p:cNvPr id="2050" name="Picture 2" descr="https://upload.wikimedia.org/wikipedia/commons/thumb/6/69/Full-adder_logic_diagram.svg/400px-Full-adder_logic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6955" y="2196935"/>
            <a:ext cx="5726546" cy="2576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963887" y="1827603"/>
            <a:ext cx="2446315" cy="369332"/>
          </a:xfrm>
          <a:prstGeom prst="rect">
            <a:avLst/>
          </a:prstGeom>
          <a:noFill/>
        </p:spPr>
        <p:txBody>
          <a:bodyPr wrap="square" rtlCol="0">
            <a:spAutoFit/>
          </a:bodyPr>
          <a:lstStyle/>
          <a:p>
            <a:r>
              <a:rPr lang="en-US" dirty="0" smtClean="0"/>
              <a:t>Two bit full adder</a:t>
            </a:r>
            <a:endParaRPr lang="en-US" dirty="0"/>
          </a:p>
        </p:txBody>
      </p:sp>
    </p:spTree>
    <p:extLst>
      <p:ext uri="{BB962C8B-B14F-4D97-AF65-F5344CB8AC3E}">
        <p14:creationId xmlns:p14="http://schemas.microsoft.com/office/powerpoint/2010/main" val="3511352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good news</a:t>
            </a:r>
            <a:endParaRPr lang="en-US" dirty="0"/>
          </a:p>
        </p:txBody>
      </p:sp>
      <p:sp>
        <p:nvSpPr>
          <p:cNvPr id="3" name="Content Placeholder 2"/>
          <p:cNvSpPr>
            <a:spLocks noGrp="1"/>
          </p:cNvSpPr>
          <p:nvPr>
            <p:ph idx="1"/>
          </p:nvPr>
        </p:nvSpPr>
        <p:spPr/>
        <p:txBody>
          <a:bodyPr/>
          <a:lstStyle/>
          <a:p>
            <a:r>
              <a:rPr lang="en-US" dirty="0" smtClean="0"/>
              <a:t>Computers are really good at sending numbers through those gates quickly</a:t>
            </a:r>
          </a:p>
          <a:p>
            <a:r>
              <a:rPr lang="en-US" dirty="0" smtClean="0"/>
              <a:t>While it seems more complicated for humans to add things up this way, computers do it in almost no time!</a:t>
            </a:r>
            <a:endParaRPr lang="en-US" dirty="0"/>
          </a:p>
        </p:txBody>
      </p:sp>
    </p:spTree>
    <p:extLst>
      <p:ext uri="{BB962C8B-B14F-4D97-AF65-F5344CB8AC3E}">
        <p14:creationId xmlns:p14="http://schemas.microsoft.com/office/powerpoint/2010/main" val="14172455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700</TotalTime>
  <Words>831</Words>
  <Application>Microsoft Office PowerPoint</Application>
  <PresentationFormat>Widescreen</PresentationFormat>
  <Paragraphs>313</Paragraphs>
  <Slides>13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Open Sans</vt:lpstr>
      <vt:lpstr>Arial</vt:lpstr>
      <vt:lpstr>Calibri</vt:lpstr>
      <vt:lpstr>Calibri Light</vt:lpstr>
      <vt:lpstr>Times New Roman</vt:lpstr>
      <vt:lpstr>Office Theme</vt:lpstr>
      <vt:lpstr>Recitation 1</vt:lpstr>
      <vt:lpstr>About Me</vt:lpstr>
      <vt:lpstr>About Me – Structural Engineer</vt:lpstr>
      <vt:lpstr>PowerPoint Presentation</vt:lpstr>
      <vt:lpstr>Recitation Assignments</vt:lpstr>
      <vt:lpstr>You can do math with binary numbers!</vt:lpstr>
      <vt:lpstr>The math is a bit more complicated for computers...</vt:lpstr>
      <vt:lpstr>What does that look like?</vt:lpstr>
      <vt:lpstr>The good news</vt:lpstr>
      <vt:lpstr>Recall from lecture</vt:lpstr>
      <vt:lpstr>One’s Compliment vs Two’s Compliment</vt:lpstr>
      <vt:lpstr>Why two different systems?</vt:lpstr>
      <vt:lpstr>Today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Recitation 1</dc:title>
  <dc:creator>Phil</dc:creator>
  <cp:lastModifiedBy>hjchoi</cp:lastModifiedBy>
  <cp:revision>20</cp:revision>
  <dcterms:created xsi:type="dcterms:W3CDTF">2016-09-08T02:30:30Z</dcterms:created>
  <dcterms:modified xsi:type="dcterms:W3CDTF">2016-09-13T14:42:30Z</dcterms:modified>
</cp:coreProperties>
</file>